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64"/>
  </p:notesMasterIdLst>
  <p:sldIdLst>
    <p:sldId id="256" r:id="rId2"/>
    <p:sldId id="264" r:id="rId3"/>
    <p:sldId id="265" r:id="rId4"/>
    <p:sldId id="267" r:id="rId5"/>
    <p:sldId id="269" r:id="rId6"/>
    <p:sldId id="272" r:id="rId7"/>
    <p:sldId id="270" r:id="rId8"/>
    <p:sldId id="263" r:id="rId9"/>
    <p:sldId id="271" r:id="rId10"/>
    <p:sldId id="273" r:id="rId11"/>
    <p:sldId id="257" r:id="rId12"/>
    <p:sldId id="258" r:id="rId13"/>
    <p:sldId id="259" r:id="rId14"/>
    <p:sldId id="261" r:id="rId15"/>
    <p:sldId id="260" r:id="rId16"/>
    <p:sldId id="26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1" r:id="rId31"/>
    <p:sldId id="288" r:id="rId32"/>
    <p:sldId id="292" r:id="rId33"/>
    <p:sldId id="289" r:id="rId34"/>
    <p:sldId id="293" r:id="rId35"/>
    <p:sldId id="290" r:id="rId36"/>
    <p:sldId id="300" r:id="rId37"/>
    <p:sldId id="301" r:id="rId38"/>
    <p:sldId id="302" r:id="rId39"/>
    <p:sldId id="303" r:id="rId40"/>
    <p:sldId id="294" r:id="rId41"/>
    <p:sldId id="295" r:id="rId42"/>
    <p:sldId id="297" r:id="rId43"/>
    <p:sldId id="296" r:id="rId44"/>
    <p:sldId id="298" r:id="rId45"/>
    <p:sldId id="299" r:id="rId46"/>
    <p:sldId id="304" r:id="rId47"/>
    <p:sldId id="305" r:id="rId48"/>
    <p:sldId id="307" r:id="rId49"/>
    <p:sldId id="309" r:id="rId50"/>
    <p:sldId id="310" r:id="rId51"/>
    <p:sldId id="312" r:id="rId52"/>
    <p:sldId id="311" r:id="rId53"/>
    <p:sldId id="313" r:id="rId54"/>
    <p:sldId id="314" r:id="rId55"/>
    <p:sldId id="315" r:id="rId56"/>
    <p:sldId id="317" r:id="rId57"/>
    <p:sldId id="318" r:id="rId58"/>
    <p:sldId id="319" r:id="rId59"/>
    <p:sldId id="320" r:id="rId60"/>
    <p:sldId id="321" r:id="rId61"/>
    <p:sldId id="322" r:id="rId62"/>
    <p:sldId id="31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FE5EE-6C7A-AA4A-A3FB-F90E36B2F0A0}">
          <p14:sldIdLst>
            <p14:sldId id="256"/>
            <p14:sldId id="264"/>
            <p14:sldId id="265"/>
            <p14:sldId id="267"/>
            <p14:sldId id="269"/>
            <p14:sldId id="272"/>
            <p14:sldId id="270"/>
            <p14:sldId id="263"/>
            <p14:sldId id="271"/>
            <p14:sldId id="273"/>
            <p14:sldId id="257"/>
            <p14:sldId id="258"/>
            <p14:sldId id="259"/>
            <p14:sldId id="261"/>
            <p14:sldId id="260"/>
            <p14:sldId id="262"/>
            <p14:sldId id="274"/>
            <p14:sldId id="276"/>
          </p14:sldIdLst>
        </p14:section>
        <p14:section name="Time vs. Length" id="{3D118FE7-F005-5148-AE9D-BE1391EA7843}">
          <p14:sldIdLst>
            <p14:sldId id="277"/>
            <p14:sldId id="278"/>
            <p14:sldId id="279"/>
          </p14:sldIdLst>
        </p14:section>
        <p14:section name="Length Vs. Time Close Up Graphs" id="{A744DB20-9C89-134D-8E1A-81BA3E143FCA}">
          <p14:sldIdLst>
            <p14:sldId id="280"/>
            <p14:sldId id="281"/>
            <p14:sldId id="282"/>
            <p14:sldId id="283"/>
          </p14:sldIdLst>
        </p14:section>
        <p14:section name="Length vs. Depol" id="{7981B281-B158-DC49-AB7E-B90D9BE2704D}">
          <p14:sldIdLst>
            <p14:sldId id="284"/>
            <p14:sldId id="285"/>
            <p14:sldId id="286"/>
          </p14:sldIdLst>
        </p14:section>
        <p14:section name="Length vs. Depol Close Up Graphs" id="{1570DCD4-CAF7-6042-810D-4299A0A5A619}">
          <p14:sldIdLst>
            <p14:sldId id="287"/>
            <p14:sldId id="291"/>
            <p14:sldId id="288"/>
            <p14:sldId id="292"/>
            <p14:sldId id="289"/>
            <p14:sldId id="293"/>
            <p14:sldId id="290"/>
            <p14:sldId id="300"/>
            <p14:sldId id="301"/>
            <p14:sldId id="302"/>
            <p14:sldId id="303"/>
            <p14:sldId id="294"/>
            <p14:sldId id="295"/>
            <p14:sldId id="297"/>
            <p14:sldId id="296"/>
            <p14:sldId id="298"/>
            <p14:sldId id="299"/>
            <p14:sldId id="304"/>
            <p14:sldId id="305"/>
            <p14:sldId id="307"/>
            <p14:sldId id="309"/>
            <p14:sldId id="310"/>
            <p14:sldId id="312"/>
            <p14:sldId id="311"/>
            <p14:sldId id="313"/>
            <p14:sldId id="314"/>
            <p14:sldId id="315"/>
            <p14:sldId id="317"/>
            <p14:sldId id="318"/>
            <p14:sldId id="319"/>
            <p14:sldId id="320"/>
            <p14:sldId id="321"/>
            <p14:sldId id="322"/>
            <p14:sldId id="31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059"/>
    <a:srgbClr val="DCACFF"/>
    <a:srgbClr val="71001E"/>
    <a:srgbClr val="00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799"/>
    <p:restoredTop sz="94375"/>
  </p:normalViewPr>
  <p:slideViewPr>
    <p:cSldViewPr snapToGrid="0" snapToObjects="1">
      <p:cViewPr>
        <p:scale>
          <a:sx n="86" d="100"/>
          <a:sy n="86" d="100"/>
        </p:scale>
        <p:origin x="2200" y="5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C229-C2ED-4F8C-A0CA-10DD056C45E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D6E3A5-81C5-4A9F-A291-E3CE9B722D29}">
      <dgm:prSet/>
      <dgm:spPr/>
      <dgm:t>
        <a:bodyPr/>
        <a:lstStyle/>
        <a:p>
          <a:pPr>
            <a:defRPr cap="all"/>
          </a:pPr>
          <a:r>
            <a:rPr lang="en-US"/>
            <a:t>We are looking at a system as it depolymerizes multiple times</a:t>
          </a:r>
        </a:p>
      </dgm:t>
    </dgm:pt>
    <dgm:pt modelId="{94921F05-AE16-4BD3-9DAA-46E95296D14D}" type="parTrans" cxnId="{CB6A6E33-A433-45FB-92B1-9AA107BE487D}">
      <dgm:prSet/>
      <dgm:spPr/>
      <dgm:t>
        <a:bodyPr/>
        <a:lstStyle/>
        <a:p>
          <a:endParaRPr lang="en-US"/>
        </a:p>
      </dgm:t>
    </dgm:pt>
    <dgm:pt modelId="{81540258-F8CD-4E12-A2A2-4891EB60E5AA}" type="sibTrans" cxnId="{CB6A6E33-A433-45FB-92B1-9AA107BE487D}">
      <dgm:prSet/>
      <dgm:spPr/>
      <dgm:t>
        <a:bodyPr/>
        <a:lstStyle/>
        <a:p>
          <a:endParaRPr lang="en-US"/>
        </a:p>
      </dgm:t>
    </dgm:pt>
    <dgm:pt modelId="{5075BF52-04C2-423E-A0FD-977219A4A1D2}">
      <dgm:prSet/>
      <dgm:spPr/>
      <dgm:t>
        <a:bodyPr/>
        <a:lstStyle/>
        <a:p>
          <a:pPr>
            <a:defRPr cap="all"/>
          </a:pPr>
          <a:r>
            <a:rPr lang="en-US"/>
            <a:t>We have to come up with new calculations to describe what we see</a:t>
          </a:r>
        </a:p>
      </dgm:t>
    </dgm:pt>
    <dgm:pt modelId="{30150E44-15C2-48BD-AF6A-FB477B82CB05}" type="parTrans" cxnId="{86ACE368-FE8B-4A9C-9BAC-ADC38597BD25}">
      <dgm:prSet/>
      <dgm:spPr/>
      <dgm:t>
        <a:bodyPr/>
        <a:lstStyle/>
        <a:p>
          <a:endParaRPr lang="en-US"/>
        </a:p>
      </dgm:t>
    </dgm:pt>
    <dgm:pt modelId="{1FED3EDF-F72D-4C92-904F-FE70E30260C6}" type="sibTrans" cxnId="{86ACE368-FE8B-4A9C-9BAC-ADC38597BD25}">
      <dgm:prSet/>
      <dgm:spPr/>
      <dgm:t>
        <a:bodyPr/>
        <a:lstStyle/>
        <a:p>
          <a:endParaRPr lang="en-US"/>
        </a:p>
      </dgm:t>
    </dgm:pt>
    <dgm:pt modelId="{3582F8D2-8EF2-434B-9795-5EAC4A8228E7}">
      <dgm:prSet/>
      <dgm:spPr/>
      <dgm:t>
        <a:bodyPr/>
        <a:lstStyle/>
        <a:p>
          <a:pPr>
            <a:defRPr cap="all"/>
          </a:pPr>
          <a:r>
            <a:rPr lang="en-US"/>
            <a:t>Th following graphs show how quickly filaments shrink with different lengths and concentrations</a:t>
          </a:r>
        </a:p>
      </dgm:t>
    </dgm:pt>
    <dgm:pt modelId="{D0192D6D-EC65-4DFC-8A63-D0815A27DABF}" type="parTrans" cxnId="{CDA350F1-6BDC-430B-93CB-67A1536B0558}">
      <dgm:prSet/>
      <dgm:spPr/>
      <dgm:t>
        <a:bodyPr/>
        <a:lstStyle/>
        <a:p>
          <a:endParaRPr lang="en-US"/>
        </a:p>
      </dgm:t>
    </dgm:pt>
    <dgm:pt modelId="{B6E7A67E-CCA0-4A71-835E-92D961CA9143}" type="sibTrans" cxnId="{CDA350F1-6BDC-430B-93CB-67A1536B0558}">
      <dgm:prSet/>
      <dgm:spPr/>
      <dgm:t>
        <a:bodyPr/>
        <a:lstStyle/>
        <a:p>
          <a:endParaRPr lang="en-US"/>
        </a:p>
      </dgm:t>
    </dgm:pt>
    <dgm:pt modelId="{F5859495-5A26-44D7-AF64-32143F979E04}" type="pres">
      <dgm:prSet presAssocID="{AE00C229-C2ED-4F8C-A0CA-10DD056C45E2}" presName="root" presStyleCnt="0">
        <dgm:presLayoutVars>
          <dgm:dir/>
          <dgm:resizeHandles val="exact"/>
        </dgm:presLayoutVars>
      </dgm:prSet>
      <dgm:spPr/>
    </dgm:pt>
    <dgm:pt modelId="{2740C6C4-2389-4316-A801-83E53AE78BFE}" type="pres">
      <dgm:prSet presAssocID="{1FD6E3A5-81C5-4A9F-A291-E3CE9B722D29}" presName="compNode" presStyleCnt="0"/>
      <dgm:spPr/>
    </dgm:pt>
    <dgm:pt modelId="{FE6FFE51-3519-4AD5-93D3-1DAC5F7DB02B}" type="pres">
      <dgm:prSet presAssocID="{1FD6E3A5-81C5-4A9F-A291-E3CE9B722D29}" presName="iconBgRect" presStyleLbl="bgShp" presStyleIdx="0" presStyleCnt="3"/>
      <dgm:spPr/>
    </dgm:pt>
    <dgm:pt modelId="{B44B76FA-15CF-40F4-BEB9-64D29D15E374}" type="pres">
      <dgm:prSet presAssocID="{1FD6E3A5-81C5-4A9F-A291-E3CE9B722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467E484-2625-4DD9-8772-AAEA855AD160}" type="pres">
      <dgm:prSet presAssocID="{1FD6E3A5-81C5-4A9F-A291-E3CE9B722D29}" presName="spaceRect" presStyleCnt="0"/>
      <dgm:spPr/>
    </dgm:pt>
    <dgm:pt modelId="{9EA14AE9-876A-47E3-91F7-05B1F7EDD868}" type="pres">
      <dgm:prSet presAssocID="{1FD6E3A5-81C5-4A9F-A291-E3CE9B722D29}" presName="textRect" presStyleLbl="revTx" presStyleIdx="0" presStyleCnt="3">
        <dgm:presLayoutVars>
          <dgm:chMax val="1"/>
          <dgm:chPref val="1"/>
        </dgm:presLayoutVars>
      </dgm:prSet>
      <dgm:spPr/>
    </dgm:pt>
    <dgm:pt modelId="{9DA3A877-1B02-40D0-9D3A-A03CAB5F6742}" type="pres">
      <dgm:prSet presAssocID="{81540258-F8CD-4E12-A2A2-4891EB60E5AA}" presName="sibTrans" presStyleCnt="0"/>
      <dgm:spPr/>
    </dgm:pt>
    <dgm:pt modelId="{D268A411-387E-4601-9625-C7738F518CCE}" type="pres">
      <dgm:prSet presAssocID="{5075BF52-04C2-423E-A0FD-977219A4A1D2}" presName="compNode" presStyleCnt="0"/>
      <dgm:spPr/>
    </dgm:pt>
    <dgm:pt modelId="{207315A3-1F60-4E6F-9C8C-A2A0673C25A8}" type="pres">
      <dgm:prSet presAssocID="{5075BF52-04C2-423E-A0FD-977219A4A1D2}" presName="iconBgRect" presStyleLbl="bgShp" presStyleIdx="1" presStyleCnt="3"/>
      <dgm:spPr/>
    </dgm:pt>
    <dgm:pt modelId="{1602A4C5-7114-4604-87FD-652E1811313A}" type="pres">
      <dgm:prSet presAssocID="{5075BF52-04C2-423E-A0FD-977219A4A1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56502B8-1FE7-4C17-B6A1-B8D333C1CC08}" type="pres">
      <dgm:prSet presAssocID="{5075BF52-04C2-423E-A0FD-977219A4A1D2}" presName="spaceRect" presStyleCnt="0"/>
      <dgm:spPr/>
    </dgm:pt>
    <dgm:pt modelId="{A8CB43B8-6D4C-4BE0-A020-A03574CADED3}" type="pres">
      <dgm:prSet presAssocID="{5075BF52-04C2-423E-A0FD-977219A4A1D2}" presName="textRect" presStyleLbl="revTx" presStyleIdx="1" presStyleCnt="3">
        <dgm:presLayoutVars>
          <dgm:chMax val="1"/>
          <dgm:chPref val="1"/>
        </dgm:presLayoutVars>
      </dgm:prSet>
      <dgm:spPr/>
    </dgm:pt>
    <dgm:pt modelId="{3F995F8B-2B67-45C0-AC16-380287449CAF}" type="pres">
      <dgm:prSet presAssocID="{1FED3EDF-F72D-4C92-904F-FE70E30260C6}" presName="sibTrans" presStyleCnt="0"/>
      <dgm:spPr/>
    </dgm:pt>
    <dgm:pt modelId="{3CCEB6B4-A3A4-4FD6-9206-AA15C0FCB48A}" type="pres">
      <dgm:prSet presAssocID="{3582F8D2-8EF2-434B-9795-5EAC4A8228E7}" presName="compNode" presStyleCnt="0"/>
      <dgm:spPr/>
    </dgm:pt>
    <dgm:pt modelId="{3C94117E-1EBD-4BCC-8539-E129F46BE236}" type="pres">
      <dgm:prSet presAssocID="{3582F8D2-8EF2-434B-9795-5EAC4A8228E7}" presName="iconBgRect" presStyleLbl="bgShp" presStyleIdx="2" presStyleCnt="3"/>
      <dgm:spPr/>
    </dgm:pt>
    <dgm:pt modelId="{BFCB7C76-6CF2-4779-A62C-FEDE859885D1}" type="pres">
      <dgm:prSet presAssocID="{3582F8D2-8EF2-434B-9795-5EAC4A8228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137E19-8221-4799-9AEE-7B21845E09AD}" type="pres">
      <dgm:prSet presAssocID="{3582F8D2-8EF2-434B-9795-5EAC4A8228E7}" presName="spaceRect" presStyleCnt="0"/>
      <dgm:spPr/>
    </dgm:pt>
    <dgm:pt modelId="{8F7B79DA-8E29-45B5-828A-525BACFABF86}" type="pres">
      <dgm:prSet presAssocID="{3582F8D2-8EF2-434B-9795-5EAC4A8228E7}" presName="textRect" presStyleLbl="revTx" presStyleIdx="2" presStyleCnt="3">
        <dgm:presLayoutVars>
          <dgm:chMax val="1"/>
          <dgm:chPref val="1"/>
        </dgm:presLayoutVars>
      </dgm:prSet>
      <dgm:spPr/>
    </dgm:pt>
  </dgm:ptLst>
  <dgm:cxnLst>
    <dgm:cxn modelId="{CB6A6E33-A433-45FB-92B1-9AA107BE487D}" srcId="{AE00C229-C2ED-4F8C-A0CA-10DD056C45E2}" destId="{1FD6E3A5-81C5-4A9F-A291-E3CE9B722D29}" srcOrd="0" destOrd="0" parTransId="{94921F05-AE16-4BD3-9DAA-46E95296D14D}" sibTransId="{81540258-F8CD-4E12-A2A2-4891EB60E5AA}"/>
    <dgm:cxn modelId="{88B79C48-8435-49B3-8EFD-85619E6FCC88}" type="presOf" srcId="{5075BF52-04C2-423E-A0FD-977219A4A1D2}" destId="{A8CB43B8-6D4C-4BE0-A020-A03574CADED3}" srcOrd="0" destOrd="0" presId="urn:microsoft.com/office/officeart/2018/5/layout/IconCircleLabelList"/>
    <dgm:cxn modelId="{86ACE368-FE8B-4A9C-9BAC-ADC38597BD25}" srcId="{AE00C229-C2ED-4F8C-A0CA-10DD056C45E2}" destId="{5075BF52-04C2-423E-A0FD-977219A4A1D2}" srcOrd="1" destOrd="0" parTransId="{30150E44-15C2-48BD-AF6A-FB477B82CB05}" sibTransId="{1FED3EDF-F72D-4C92-904F-FE70E30260C6}"/>
    <dgm:cxn modelId="{09BE9675-B097-4181-AF8A-2A21B3CE2960}" type="presOf" srcId="{AE00C229-C2ED-4F8C-A0CA-10DD056C45E2}" destId="{F5859495-5A26-44D7-AF64-32143F979E04}" srcOrd="0" destOrd="0" presId="urn:microsoft.com/office/officeart/2018/5/layout/IconCircleLabelList"/>
    <dgm:cxn modelId="{E099D89D-A083-46A2-9D0C-455C28738E19}" type="presOf" srcId="{3582F8D2-8EF2-434B-9795-5EAC4A8228E7}" destId="{8F7B79DA-8E29-45B5-828A-525BACFABF86}" srcOrd="0" destOrd="0" presId="urn:microsoft.com/office/officeart/2018/5/layout/IconCircleLabelList"/>
    <dgm:cxn modelId="{CDA350F1-6BDC-430B-93CB-67A1536B0558}" srcId="{AE00C229-C2ED-4F8C-A0CA-10DD056C45E2}" destId="{3582F8D2-8EF2-434B-9795-5EAC4A8228E7}" srcOrd="2" destOrd="0" parTransId="{D0192D6D-EC65-4DFC-8A63-D0815A27DABF}" sibTransId="{B6E7A67E-CCA0-4A71-835E-92D961CA9143}"/>
    <dgm:cxn modelId="{751D86FF-7E5F-42B6-A148-B915DD47B9C3}" type="presOf" srcId="{1FD6E3A5-81C5-4A9F-A291-E3CE9B722D29}" destId="{9EA14AE9-876A-47E3-91F7-05B1F7EDD868}" srcOrd="0" destOrd="0" presId="urn:microsoft.com/office/officeart/2018/5/layout/IconCircleLabelList"/>
    <dgm:cxn modelId="{C030FE6E-613E-47B3-9E15-812DF1851D45}" type="presParOf" srcId="{F5859495-5A26-44D7-AF64-32143F979E04}" destId="{2740C6C4-2389-4316-A801-83E53AE78BFE}" srcOrd="0" destOrd="0" presId="urn:microsoft.com/office/officeart/2018/5/layout/IconCircleLabelList"/>
    <dgm:cxn modelId="{A5CA347C-A5DE-46D1-A72A-7FFA8876F2C8}" type="presParOf" srcId="{2740C6C4-2389-4316-A801-83E53AE78BFE}" destId="{FE6FFE51-3519-4AD5-93D3-1DAC5F7DB02B}" srcOrd="0" destOrd="0" presId="urn:microsoft.com/office/officeart/2018/5/layout/IconCircleLabelList"/>
    <dgm:cxn modelId="{AA361248-14BE-45F3-9FD1-F45D7A65AA3E}" type="presParOf" srcId="{2740C6C4-2389-4316-A801-83E53AE78BFE}" destId="{B44B76FA-15CF-40F4-BEB9-64D29D15E374}" srcOrd="1" destOrd="0" presId="urn:microsoft.com/office/officeart/2018/5/layout/IconCircleLabelList"/>
    <dgm:cxn modelId="{C1C30179-B3F5-42A4-B2BA-9EA591D98717}" type="presParOf" srcId="{2740C6C4-2389-4316-A801-83E53AE78BFE}" destId="{9467E484-2625-4DD9-8772-AAEA855AD160}" srcOrd="2" destOrd="0" presId="urn:microsoft.com/office/officeart/2018/5/layout/IconCircleLabelList"/>
    <dgm:cxn modelId="{BB407BDB-7C4B-4BC7-98A2-FCD37487C578}" type="presParOf" srcId="{2740C6C4-2389-4316-A801-83E53AE78BFE}" destId="{9EA14AE9-876A-47E3-91F7-05B1F7EDD868}" srcOrd="3" destOrd="0" presId="urn:microsoft.com/office/officeart/2018/5/layout/IconCircleLabelList"/>
    <dgm:cxn modelId="{CF553173-6C79-4902-B77B-5301F5A0BB82}" type="presParOf" srcId="{F5859495-5A26-44D7-AF64-32143F979E04}" destId="{9DA3A877-1B02-40D0-9D3A-A03CAB5F6742}" srcOrd="1" destOrd="0" presId="urn:microsoft.com/office/officeart/2018/5/layout/IconCircleLabelList"/>
    <dgm:cxn modelId="{8E864181-8D97-47E9-8033-C9845DD58234}" type="presParOf" srcId="{F5859495-5A26-44D7-AF64-32143F979E04}" destId="{D268A411-387E-4601-9625-C7738F518CCE}" srcOrd="2" destOrd="0" presId="urn:microsoft.com/office/officeart/2018/5/layout/IconCircleLabelList"/>
    <dgm:cxn modelId="{634B092B-4D16-49A6-B5BB-8DD6E6479A52}" type="presParOf" srcId="{D268A411-387E-4601-9625-C7738F518CCE}" destId="{207315A3-1F60-4E6F-9C8C-A2A0673C25A8}" srcOrd="0" destOrd="0" presId="urn:microsoft.com/office/officeart/2018/5/layout/IconCircleLabelList"/>
    <dgm:cxn modelId="{AB5BB8EB-C204-467A-90D0-5950F2C40E68}" type="presParOf" srcId="{D268A411-387E-4601-9625-C7738F518CCE}" destId="{1602A4C5-7114-4604-87FD-652E1811313A}" srcOrd="1" destOrd="0" presId="urn:microsoft.com/office/officeart/2018/5/layout/IconCircleLabelList"/>
    <dgm:cxn modelId="{ECFF703E-F588-4DD8-A0A2-0CF9408EBDFA}" type="presParOf" srcId="{D268A411-387E-4601-9625-C7738F518CCE}" destId="{F56502B8-1FE7-4C17-B6A1-B8D333C1CC08}" srcOrd="2" destOrd="0" presId="urn:microsoft.com/office/officeart/2018/5/layout/IconCircleLabelList"/>
    <dgm:cxn modelId="{5C080680-0605-41FC-BF1E-31B829545D10}" type="presParOf" srcId="{D268A411-387E-4601-9625-C7738F518CCE}" destId="{A8CB43B8-6D4C-4BE0-A020-A03574CADED3}" srcOrd="3" destOrd="0" presId="urn:microsoft.com/office/officeart/2018/5/layout/IconCircleLabelList"/>
    <dgm:cxn modelId="{A443F560-E540-4D41-9A3C-574066C72D73}" type="presParOf" srcId="{F5859495-5A26-44D7-AF64-32143F979E04}" destId="{3F995F8B-2B67-45C0-AC16-380287449CAF}" srcOrd="3" destOrd="0" presId="urn:microsoft.com/office/officeart/2018/5/layout/IconCircleLabelList"/>
    <dgm:cxn modelId="{2EEB49D6-7B7E-4B0B-ABCE-E2019F6570EE}" type="presParOf" srcId="{F5859495-5A26-44D7-AF64-32143F979E04}" destId="{3CCEB6B4-A3A4-4FD6-9206-AA15C0FCB48A}" srcOrd="4" destOrd="0" presId="urn:microsoft.com/office/officeart/2018/5/layout/IconCircleLabelList"/>
    <dgm:cxn modelId="{D3E3B0A1-A4A0-42C0-AE8E-913FCEB27EDF}" type="presParOf" srcId="{3CCEB6B4-A3A4-4FD6-9206-AA15C0FCB48A}" destId="{3C94117E-1EBD-4BCC-8539-E129F46BE236}" srcOrd="0" destOrd="0" presId="urn:microsoft.com/office/officeart/2018/5/layout/IconCircleLabelList"/>
    <dgm:cxn modelId="{7444FA45-1948-4192-87A1-D9994380A803}" type="presParOf" srcId="{3CCEB6B4-A3A4-4FD6-9206-AA15C0FCB48A}" destId="{BFCB7C76-6CF2-4779-A62C-FEDE859885D1}" srcOrd="1" destOrd="0" presId="urn:microsoft.com/office/officeart/2018/5/layout/IconCircleLabelList"/>
    <dgm:cxn modelId="{1DC2818C-200B-442E-BB05-DF3E6A931706}" type="presParOf" srcId="{3CCEB6B4-A3A4-4FD6-9206-AA15C0FCB48A}" destId="{C1137E19-8221-4799-9AEE-7B21845E09AD}" srcOrd="2" destOrd="0" presId="urn:microsoft.com/office/officeart/2018/5/layout/IconCircleLabelList"/>
    <dgm:cxn modelId="{4A2FD82B-596E-4818-B219-CF8797CAB4CA}" type="presParOf" srcId="{3CCEB6B4-A3A4-4FD6-9206-AA15C0FCB48A}" destId="{8F7B79DA-8E29-45B5-828A-525BACFABF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FFE51-3519-4AD5-93D3-1DAC5F7DB02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76FA-15CF-40F4-BEB9-64D29D15E374}">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14AE9-876A-47E3-91F7-05B1F7EDD86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are looking at a system as it depolymerizes multiple times</a:t>
          </a:r>
        </a:p>
      </dsp:txBody>
      <dsp:txXfrm>
        <a:off x="83276" y="2969961"/>
        <a:ext cx="3206250" cy="720000"/>
      </dsp:txXfrm>
    </dsp:sp>
    <dsp:sp modelId="{207315A3-1F60-4E6F-9C8C-A2A0673C25A8}">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A4C5-7114-4604-87FD-652E1811313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B43B8-6D4C-4BE0-A020-A03574CADED3}">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have to come up with new calculations to describe what we see</a:t>
          </a:r>
        </a:p>
      </dsp:txBody>
      <dsp:txXfrm>
        <a:off x="3850620" y="2969961"/>
        <a:ext cx="3206250" cy="720000"/>
      </dsp:txXfrm>
    </dsp:sp>
    <dsp:sp modelId="{3C94117E-1EBD-4BCC-8539-E129F46BE236}">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B7C76-6CF2-4779-A62C-FEDE859885D1}">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B79DA-8E29-45B5-828A-525BACFABF86}">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 following graphs show how quickly filaments shrink with different lengths and concentrations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A1634-491A-2441-B865-F34558EA34B3}" type="datetimeFigureOut">
              <a:rPr lang="en-US" smtClean="0"/>
              <a:t>6/25/20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F9F6-F270-0548-9E03-53229F4F9D31}" type="slidenum">
              <a:rPr lang="en-US" smtClean="0"/>
              <a:t>‹#›</a:t>
            </a:fld>
            <a:endParaRPr lang="en-US"/>
          </a:p>
        </p:txBody>
      </p:sp>
    </p:spTree>
    <p:extLst>
      <p:ext uri="{BB962C8B-B14F-4D97-AF65-F5344CB8AC3E}">
        <p14:creationId xmlns:p14="http://schemas.microsoft.com/office/powerpoint/2010/main" val="89662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actually called zoom 4</a:t>
            </a:r>
          </a:p>
        </p:txBody>
      </p:sp>
      <p:sp>
        <p:nvSpPr>
          <p:cNvPr id="4" name="Slide Number Placeholder 3"/>
          <p:cNvSpPr>
            <a:spLocks noGrp="1"/>
          </p:cNvSpPr>
          <p:nvPr>
            <p:ph type="sldNum" sz="quarter" idx="5"/>
          </p:nvPr>
        </p:nvSpPr>
        <p:spPr/>
        <p:txBody>
          <a:bodyPr/>
          <a:lstStyle/>
          <a:p>
            <a:fld id="{66DBF9F6-F270-0548-9E03-53229F4F9D31}" type="slidenum">
              <a:rPr lang="en-US" smtClean="0"/>
              <a:t>30</a:t>
            </a:fld>
            <a:endParaRPr lang="en-US"/>
          </a:p>
        </p:txBody>
      </p:sp>
    </p:spTree>
    <p:extLst>
      <p:ext uri="{BB962C8B-B14F-4D97-AF65-F5344CB8AC3E}">
        <p14:creationId xmlns:p14="http://schemas.microsoft.com/office/powerpoint/2010/main" val="132328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60</a:t>
            </a:fld>
            <a:endParaRPr lang="en-US"/>
          </a:p>
        </p:txBody>
      </p:sp>
    </p:spTree>
    <p:extLst>
      <p:ext uri="{BB962C8B-B14F-4D97-AF65-F5344CB8AC3E}">
        <p14:creationId xmlns:p14="http://schemas.microsoft.com/office/powerpoint/2010/main" val="42514530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61</a:t>
            </a:fld>
            <a:endParaRPr lang="en-US"/>
          </a:p>
        </p:txBody>
      </p:sp>
    </p:spTree>
    <p:extLst>
      <p:ext uri="{BB962C8B-B14F-4D97-AF65-F5344CB8AC3E}">
        <p14:creationId xmlns:p14="http://schemas.microsoft.com/office/powerpoint/2010/main" val="39024443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48</a:t>
            </a:fld>
            <a:endParaRPr lang="en-US"/>
          </a:p>
        </p:txBody>
      </p:sp>
    </p:spTree>
    <p:extLst>
      <p:ext uri="{BB962C8B-B14F-4D97-AF65-F5344CB8AC3E}">
        <p14:creationId xmlns:p14="http://schemas.microsoft.com/office/powerpoint/2010/main" val="1612149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50</a:t>
            </a:fld>
            <a:endParaRPr lang="en-US"/>
          </a:p>
        </p:txBody>
      </p:sp>
    </p:spTree>
    <p:extLst>
      <p:ext uri="{BB962C8B-B14F-4D97-AF65-F5344CB8AC3E}">
        <p14:creationId xmlns:p14="http://schemas.microsoft.com/office/powerpoint/2010/main" val="4202468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54</a:t>
            </a:fld>
            <a:endParaRPr lang="en-US"/>
          </a:p>
        </p:txBody>
      </p:sp>
    </p:spTree>
    <p:extLst>
      <p:ext uri="{BB962C8B-B14F-4D97-AF65-F5344CB8AC3E}">
        <p14:creationId xmlns:p14="http://schemas.microsoft.com/office/powerpoint/2010/main" val="4009286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55</a:t>
            </a:fld>
            <a:endParaRPr lang="en-US"/>
          </a:p>
        </p:txBody>
      </p:sp>
    </p:spTree>
    <p:extLst>
      <p:ext uri="{BB962C8B-B14F-4D97-AF65-F5344CB8AC3E}">
        <p14:creationId xmlns:p14="http://schemas.microsoft.com/office/powerpoint/2010/main" val="31240073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56</a:t>
            </a:fld>
            <a:endParaRPr lang="en-US"/>
          </a:p>
        </p:txBody>
      </p:sp>
    </p:spTree>
    <p:extLst>
      <p:ext uri="{BB962C8B-B14F-4D97-AF65-F5344CB8AC3E}">
        <p14:creationId xmlns:p14="http://schemas.microsoft.com/office/powerpoint/2010/main" val="37474067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57</a:t>
            </a:fld>
            <a:endParaRPr lang="en-US"/>
          </a:p>
        </p:txBody>
      </p:sp>
    </p:spTree>
    <p:extLst>
      <p:ext uri="{BB962C8B-B14F-4D97-AF65-F5344CB8AC3E}">
        <p14:creationId xmlns:p14="http://schemas.microsoft.com/office/powerpoint/2010/main" val="4248779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58</a:t>
            </a:fld>
            <a:endParaRPr lang="en-US"/>
          </a:p>
        </p:txBody>
      </p:sp>
    </p:spTree>
    <p:extLst>
      <p:ext uri="{BB962C8B-B14F-4D97-AF65-F5344CB8AC3E}">
        <p14:creationId xmlns:p14="http://schemas.microsoft.com/office/powerpoint/2010/main" val="1187350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59</a:t>
            </a:fld>
            <a:endParaRPr lang="en-US"/>
          </a:p>
        </p:txBody>
      </p:sp>
    </p:spTree>
    <p:extLst>
      <p:ext uri="{BB962C8B-B14F-4D97-AF65-F5344CB8AC3E}">
        <p14:creationId xmlns:p14="http://schemas.microsoft.com/office/powerpoint/2010/main" val="2189380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9D7-39C6-744A-8B26-67C64A2EA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1CA03-6464-DD42-A8F0-DB6F5A4F7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368A41-C539-BB4C-8B49-93FECB6C89F9}"/>
              </a:ext>
            </a:extLst>
          </p:cNvPr>
          <p:cNvSpPr>
            <a:spLocks noGrp="1"/>
          </p:cNvSpPr>
          <p:nvPr>
            <p:ph type="dt" sz="half" idx="10"/>
          </p:nvPr>
        </p:nvSpPr>
        <p:spPr/>
        <p:txBody>
          <a:bodyPr/>
          <a:lstStyle/>
          <a:p>
            <a:fld id="{ED291B17-9318-49DB-B28B-6E5994AE9581}" type="datetime1">
              <a:rPr lang="en-US" smtClean="0"/>
              <a:t>6/25/20</a:t>
            </a:fld>
            <a:endParaRPr lang="en-US" dirty="0"/>
          </a:p>
        </p:txBody>
      </p:sp>
      <p:sp>
        <p:nvSpPr>
          <p:cNvPr id="5" name="Footer Placeholder 4">
            <a:extLst>
              <a:ext uri="{FF2B5EF4-FFF2-40B4-BE49-F238E27FC236}">
                <a16:creationId xmlns:a16="http://schemas.microsoft.com/office/drawing/2014/main" id="{71BF7EE1-AF41-3A48-B4D0-F142B3E8B2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64575-0B2D-4E4E-A14F-451F96E46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40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EDC1-EB1F-344B-8B17-FC98EF3B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0D4B6-443D-8546-8F77-F464FF711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AAF8-644F-124E-8932-2A6AE2F127C1}"/>
              </a:ext>
            </a:extLst>
          </p:cNvPr>
          <p:cNvSpPr>
            <a:spLocks noGrp="1"/>
          </p:cNvSpPr>
          <p:nvPr>
            <p:ph type="dt" sz="half" idx="10"/>
          </p:nvPr>
        </p:nvSpPr>
        <p:spPr/>
        <p:txBody>
          <a:bodyPr/>
          <a:lstStyle/>
          <a:p>
            <a:fld id="{2CED4963-E985-44C4-B8C4-FDD613B7C2F8}" type="datetime1">
              <a:rPr lang="en-US" smtClean="0"/>
              <a:t>6/25/20</a:t>
            </a:fld>
            <a:endParaRPr lang="en-US" dirty="0"/>
          </a:p>
        </p:txBody>
      </p:sp>
      <p:sp>
        <p:nvSpPr>
          <p:cNvPr id="5" name="Footer Placeholder 4">
            <a:extLst>
              <a:ext uri="{FF2B5EF4-FFF2-40B4-BE49-F238E27FC236}">
                <a16:creationId xmlns:a16="http://schemas.microsoft.com/office/drawing/2014/main" id="{F024C0A1-838F-6742-8ED7-5E4873DB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9BF-CDC0-F746-AAE4-76B67EEF79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6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40A06-892C-1445-BCD5-14964532B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B9C72-6594-F74B-95CC-FCCFF56EC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92A4-0C8D-C44B-868D-556FB7EF95F6}"/>
              </a:ext>
            </a:extLst>
          </p:cNvPr>
          <p:cNvSpPr>
            <a:spLocks noGrp="1"/>
          </p:cNvSpPr>
          <p:nvPr>
            <p:ph type="dt" sz="half" idx="10"/>
          </p:nvPr>
        </p:nvSpPr>
        <p:spPr/>
        <p:txBody>
          <a:bodyPr/>
          <a:lstStyle/>
          <a:p>
            <a:fld id="{ED291B17-9318-49DB-B28B-6E5994AE9581}" type="datetime1">
              <a:rPr lang="en-US" smtClean="0"/>
              <a:t>6/25/20</a:t>
            </a:fld>
            <a:endParaRPr lang="en-US" dirty="0"/>
          </a:p>
        </p:txBody>
      </p:sp>
      <p:sp>
        <p:nvSpPr>
          <p:cNvPr id="5" name="Footer Placeholder 4">
            <a:extLst>
              <a:ext uri="{FF2B5EF4-FFF2-40B4-BE49-F238E27FC236}">
                <a16:creationId xmlns:a16="http://schemas.microsoft.com/office/drawing/2014/main" id="{3CCDAD36-6988-3744-B585-5A33D24FB4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8E134-CBAA-504E-B426-58F3073F97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29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8B90-5955-CC43-9EF0-CE3254023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AC673-1E78-0C45-9DE7-DA1AFDC51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6B9F-2776-7F4A-9969-01FC0807D2C9}"/>
              </a:ext>
            </a:extLst>
          </p:cNvPr>
          <p:cNvSpPr>
            <a:spLocks noGrp="1"/>
          </p:cNvSpPr>
          <p:nvPr>
            <p:ph type="dt" sz="half" idx="10"/>
          </p:nvPr>
        </p:nvSpPr>
        <p:spPr/>
        <p:txBody>
          <a:bodyPr/>
          <a:lstStyle/>
          <a:p>
            <a:fld id="{78DD82B9-B8EE-4375-B6FF-88FA6ABB15D9}" type="datetime1">
              <a:rPr lang="en-US" smtClean="0"/>
              <a:t>6/25/20</a:t>
            </a:fld>
            <a:endParaRPr lang="en-US" dirty="0"/>
          </a:p>
        </p:txBody>
      </p:sp>
      <p:sp>
        <p:nvSpPr>
          <p:cNvPr id="5" name="Footer Placeholder 4">
            <a:extLst>
              <a:ext uri="{FF2B5EF4-FFF2-40B4-BE49-F238E27FC236}">
                <a16:creationId xmlns:a16="http://schemas.microsoft.com/office/drawing/2014/main" id="{5BCB4DD2-7240-4244-9F07-01583F506C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E4887-B203-F143-B60C-011256C17FD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2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1FB1-97AE-9A4D-B73C-0E091E77E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CBCB4-F740-B648-8DD8-0DBD120A0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0A0CC-D234-254B-A36C-0617219DF3A8}"/>
              </a:ext>
            </a:extLst>
          </p:cNvPr>
          <p:cNvSpPr>
            <a:spLocks noGrp="1"/>
          </p:cNvSpPr>
          <p:nvPr>
            <p:ph type="dt" sz="half" idx="10"/>
          </p:nvPr>
        </p:nvSpPr>
        <p:spPr/>
        <p:txBody>
          <a:bodyPr/>
          <a:lstStyle/>
          <a:p>
            <a:fld id="{B2497495-0637-405E-AE64-5CC7506D51F5}" type="datetime1">
              <a:rPr lang="en-US" smtClean="0"/>
              <a:t>6/25/20</a:t>
            </a:fld>
            <a:endParaRPr lang="en-US" dirty="0"/>
          </a:p>
        </p:txBody>
      </p:sp>
      <p:sp>
        <p:nvSpPr>
          <p:cNvPr id="5" name="Footer Placeholder 4">
            <a:extLst>
              <a:ext uri="{FF2B5EF4-FFF2-40B4-BE49-F238E27FC236}">
                <a16:creationId xmlns:a16="http://schemas.microsoft.com/office/drawing/2014/main" id="{DD610506-EF64-5C44-BC70-65EE4A1B7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0BD76-7B1D-CA42-8805-A6205B87D2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441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E8E6-7B9C-2B4B-8D13-8DEA313E5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EC8E8-A0B1-AA4E-A58F-E11BBDAC1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B1D8-57B8-0348-BB93-F791C3259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DA2F6-37F4-8444-9919-C972C107C5CB}"/>
              </a:ext>
            </a:extLst>
          </p:cNvPr>
          <p:cNvSpPr>
            <a:spLocks noGrp="1"/>
          </p:cNvSpPr>
          <p:nvPr>
            <p:ph type="dt" sz="half" idx="10"/>
          </p:nvPr>
        </p:nvSpPr>
        <p:spPr/>
        <p:txBody>
          <a:bodyPr/>
          <a:lstStyle/>
          <a:p>
            <a:fld id="{7BFFD690-9426-415D-8B65-26881E07B2D4}" type="datetime1">
              <a:rPr lang="en-US" smtClean="0"/>
              <a:t>6/25/20</a:t>
            </a:fld>
            <a:endParaRPr lang="en-US" dirty="0"/>
          </a:p>
        </p:txBody>
      </p:sp>
      <p:sp>
        <p:nvSpPr>
          <p:cNvPr id="6" name="Footer Placeholder 5">
            <a:extLst>
              <a:ext uri="{FF2B5EF4-FFF2-40B4-BE49-F238E27FC236}">
                <a16:creationId xmlns:a16="http://schemas.microsoft.com/office/drawing/2014/main" id="{5C1CCBB3-CAE5-ED47-8247-CFF5A78D23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B4D4C-AEF1-3D45-A505-F62BAD7F79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0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2259-FDA3-2D44-9091-5FD6A9DE5D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2ABCB-D183-274C-967A-BBD6A49DF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0FC6-1EE3-3349-9AC9-CCEA798A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D29EC-7181-5E48-8846-8111AEC9C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688E0-B594-7C4A-849D-C85B93437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7C39B-A495-5048-8F41-0668BEF29019}"/>
              </a:ext>
            </a:extLst>
          </p:cNvPr>
          <p:cNvSpPr>
            <a:spLocks noGrp="1"/>
          </p:cNvSpPr>
          <p:nvPr>
            <p:ph type="dt" sz="half" idx="10"/>
          </p:nvPr>
        </p:nvSpPr>
        <p:spPr/>
        <p:txBody>
          <a:bodyPr/>
          <a:lstStyle/>
          <a:p>
            <a:fld id="{04C4989A-474C-40DE-95B9-011C28B71673}" type="datetime1">
              <a:rPr lang="en-US" smtClean="0"/>
              <a:t>6/25/20</a:t>
            </a:fld>
            <a:endParaRPr lang="en-US" dirty="0"/>
          </a:p>
        </p:txBody>
      </p:sp>
      <p:sp>
        <p:nvSpPr>
          <p:cNvPr id="8" name="Footer Placeholder 7">
            <a:extLst>
              <a:ext uri="{FF2B5EF4-FFF2-40B4-BE49-F238E27FC236}">
                <a16:creationId xmlns:a16="http://schemas.microsoft.com/office/drawing/2014/main" id="{39ADD058-2850-D541-AA96-AEAF765582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F06E8-2FA5-2846-82E1-0208286D23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78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A4C7-F326-7E4B-84A1-0DBBD2D17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05573-C4FA-4248-82FD-DF1CDE3852C4}"/>
              </a:ext>
            </a:extLst>
          </p:cNvPr>
          <p:cNvSpPr>
            <a:spLocks noGrp="1"/>
          </p:cNvSpPr>
          <p:nvPr>
            <p:ph type="dt" sz="half" idx="10"/>
          </p:nvPr>
        </p:nvSpPr>
        <p:spPr/>
        <p:txBody>
          <a:bodyPr/>
          <a:lstStyle/>
          <a:p>
            <a:fld id="{5DB4ED54-5B5E-4A04-93D3-5772E3CE3818}" type="datetime1">
              <a:rPr lang="en-US" smtClean="0"/>
              <a:t>6/25/20</a:t>
            </a:fld>
            <a:endParaRPr lang="en-US" dirty="0"/>
          </a:p>
        </p:txBody>
      </p:sp>
      <p:sp>
        <p:nvSpPr>
          <p:cNvPr id="4" name="Footer Placeholder 3">
            <a:extLst>
              <a:ext uri="{FF2B5EF4-FFF2-40B4-BE49-F238E27FC236}">
                <a16:creationId xmlns:a16="http://schemas.microsoft.com/office/drawing/2014/main" id="{214839E1-F864-6B43-9DE8-78DA47E67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1A11F1-4647-B844-9FFD-4951E47AB2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46DEF-5109-614A-8CEC-775167B9DABD}"/>
              </a:ext>
            </a:extLst>
          </p:cNvPr>
          <p:cNvSpPr>
            <a:spLocks noGrp="1"/>
          </p:cNvSpPr>
          <p:nvPr>
            <p:ph type="dt" sz="half" idx="10"/>
          </p:nvPr>
        </p:nvSpPr>
        <p:spPr/>
        <p:txBody>
          <a:bodyPr/>
          <a:lstStyle/>
          <a:p>
            <a:fld id="{4EDE50D6-574B-40AF-946F-D52A04ADE379}" type="datetime1">
              <a:rPr lang="en-US" smtClean="0"/>
              <a:t>6/25/20</a:t>
            </a:fld>
            <a:endParaRPr lang="en-US" dirty="0"/>
          </a:p>
        </p:txBody>
      </p:sp>
      <p:sp>
        <p:nvSpPr>
          <p:cNvPr id="3" name="Footer Placeholder 2">
            <a:extLst>
              <a:ext uri="{FF2B5EF4-FFF2-40B4-BE49-F238E27FC236}">
                <a16:creationId xmlns:a16="http://schemas.microsoft.com/office/drawing/2014/main" id="{B675F431-459E-A04A-BA09-BE5961DDBE2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1FBB3-9DFF-8C4A-987B-2AD0A18EE6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71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39E6-45B0-3E44-A14E-5549AAE5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4DB5C-2C94-6542-9754-3B06C65EA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10DAB-BA50-944A-9C70-F037B8AC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BE23-A64B-E14F-B078-312F9A17DA6E}"/>
              </a:ext>
            </a:extLst>
          </p:cNvPr>
          <p:cNvSpPr>
            <a:spLocks noGrp="1"/>
          </p:cNvSpPr>
          <p:nvPr>
            <p:ph type="dt" sz="half" idx="10"/>
          </p:nvPr>
        </p:nvSpPr>
        <p:spPr/>
        <p:txBody>
          <a:bodyPr/>
          <a:lstStyle/>
          <a:p>
            <a:fld id="{D82884F1-FFEA-405F-9602-3DCA865EDA4E}" type="datetime1">
              <a:rPr lang="en-US" smtClean="0"/>
              <a:t>6/25/20</a:t>
            </a:fld>
            <a:endParaRPr lang="en-US" dirty="0"/>
          </a:p>
        </p:txBody>
      </p:sp>
      <p:sp>
        <p:nvSpPr>
          <p:cNvPr id="6" name="Footer Placeholder 5">
            <a:extLst>
              <a:ext uri="{FF2B5EF4-FFF2-40B4-BE49-F238E27FC236}">
                <a16:creationId xmlns:a16="http://schemas.microsoft.com/office/drawing/2014/main" id="{9489149D-7C4F-2B40-880E-D61079E28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FC3A9-92E3-4B40-B17A-7A49FF7B35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352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227-0D9F-C049-9B19-203E2FEEB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CF240-9A05-E549-B3E5-57362CA8D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9AC93-9775-FA41-80BD-8D6830641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1AA-3804-C641-B6F2-F547D0C223B7}"/>
              </a:ext>
            </a:extLst>
          </p:cNvPr>
          <p:cNvSpPr>
            <a:spLocks noGrp="1"/>
          </p:cNvSpPr>
          <p:nvPr>
            <p:ph type="dt" sz="half" idx="10"/>
          </p:nvPr>
        </p:nvSpPr>
        <p:spPr/>
        <p:txBody>
          <a:bodyPr/>
          <a:lstStyle/>
          <a:p>
            <a:fld id="{7E18DB4A-8810-4A10-AD5C-D5E2C667F5B3}" type="datetime1">
              <a:rPr lang="en-US" smtClean="0"/>
              <a:t>6/25/20</a:t>
            </a:fld>
            <a:endParaRPr lang="en-US" dirty="0"/>
          </a:p>
        </p:txBody>
      </p:sp>
      <p:sp>
        <p:nvSpPr>
          <p:cNvPr id="6" name="Footer Placeholder 5">
            <a:extLst>
              <a:ext uri="{FF2B5EF4-FFF2-40B4-BE49-F238E27FC236}">
                <a16:creationId xmlns:a16="http://schemas.microsoft.com/office/drawing/2014/main" id="{301BF88F-B8A7-4149-90E9-480A16FE14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F9EE7BD-F19A-9E40-9D53-4D7697815A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970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42B29-6089-8E4A-89FB-D34775404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978E13-2424-E74E-97FB-126F3E8F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F941C-D169-B640-9536-092513EF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6/25/20</a:t>
            </a:fld>
            <a:endParaRPr lang="en-US" dirty="0"/>
          </a:p>
        </p:txBody>
      </p:sp>
      <p:sp>
        <p:nvSpPr>
          <p:cNvPr id="5" name="Footer Placeholder 4">
            <a:extLst>
              <a:ext uri="{FF2B5EF4-FFF2-40B4-BE49-F238E27FC236}">
                <a16:creationId xmlns:a16="http://schemas.microsoft.com/office/drawing/2014/main" id="{937DCF75-FEC1-1743-948A-23C541E8C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08D3B-B746-064E-8FBB-666F1B80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079363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3.png"/><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66.jpg"/><Relationship Id="rId1" Type="http://schemas.openxmlformats.org/officeDocument/2006/relationships/slideLayout" Target="../slideLayouts/slideLayout2.xml"/><Relationship Id="rId5" Type="http://schemas.openxmlformats.org/officeDocument/2006/relationships/image" Target="../media/image67.jpg"/><Relationship Id="rId4" Type="http://schemas.openxmlformats.org/officeDocument/2006/relationships/image" Target="../media/image3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sitting, table, black&#10;&#10;Description automatically generated">
            <a:extLst>
              <a:ext uri="{FF2B5EF4-FFF2-40B4-BE49-F238E27FC236}">
                <a16:creationId xmlns:a16="http://schemas.microsoft.com/office/drawing/2014/main" id="{AB34476F-7CEB-4C7F-A18C-64CAC2010876}"/>
              </a:ext>
            </a:extLst>
          </p:cNvPr>
          <p:cNvPicPr>
            <a:picLocks noChangeAspect="1"/>
          </p:cNvPicPr>
          <p:nvPr/>
        </p:nvPicPr>
        <p:blipFill rotWithShape="1">
          <a:blip r:embed="rId2"/>
          <a:srcRect t="6381" b="325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C81CAFD-9977-094F-99BD-F0CACEE0C25B}"/>
              </a:ext>
            </a:extLst>
          </p:cNvPr>
          <p:cNvSpPr>
            <a:spLocks noGrp="1"/>
          </p:cNvSpPr>
          <p:nvPr>
            <p:ph type="ctrTitle"/>
          </p:nvPr>
        </p:nvSpPr>
        <p:spPr>
          <a:xfrm>
            <a:off x="321734" y="352338"/>
            <a:ext cx="11548532" cy="4198700"/>
          </a:xfrm>
        </p:spPr>
        <p:txBody>
          <a:bodyPr anchor="t">
            <a:normAutofit/>
          </a:bodyPr>
          <a:lstStyle/>
          <a:p>
            <a:r>
              <a:rPr lang="en-US" sz="11500" dirty="0">
                <a:solidFill>
                  <a:schemeClr val="bg1"/>
                </a:solidFill>
              </a:rPr>
              <a:t>Meeting 6.3.20</a:t>
            </a:r>
          </a:p>
        </p:txBody>
      </p:sp>
      <p:sp>
        <p:nvSpPr>
          <p:cNvPr id="3" name="Subtitle 2">
            <a:extLst>
              <a:ext uri="{FF2B5EF4-FFF2-40B4-BE49-F238E27FC236}">
                <a16:creationId xmlns:a16="http://schemas.microsoft.com/office/drawing/2014/main" id="{57C57C86-24C3-1F49-A845-454E0C09DF4D}"/>
              </a:ext>
            </a:extLst>
          </p:cNvPr>
          <p:cNvSpPr>
            <a:spLocks noGrp="1"/>
          </p:cNvSpPr>
          <p:nvPr>
            <p:ph type="subTitle" idx="1"/>
          </p:nvPr>
        </p:nvSpPr>
        <p:spPr>
          <a:xfrm>
            <a:off x="321733" y="4718033"/>
            <a:ext cx="10634738" cy="1175039"/>
          </a:xfrm>
        </p:spPr>
        <p:txBody>
          <a:bodyPr anchor="b">
            <a:normAutofit/>
          </a:bodyPr>
          <a:lstStyle/>
          <a:p>
            <a:r>
              <a:rPr lang="en-US" sz="1800" dirty="0">
                <a:solidFill>
                  <a:schemeClr val="bg1"/>
                </a:solidFill>
              </a:rPr>
              <a:t>Lena &amp; </a:t>
            </a:r>
            <a:r>
              <a:rPr lang="en-US" sz="1800" dirty="0" err="1">
                <a:solidFill>
                  <a:schemeClr val="bg1"/>
                </a:solidFill>
              </a:rPr>
              <a:t>Lishi</a:t>
            </a:r>
            <a:endParaRPr lang="en-US" sz="1800" dirty="0">
              <a:solidFill>
                <a:schemeClr val="bg1"/>
              </a:solidFill>
            </a:endParaRPr>
          </a:p>
        </p:txBody>
      </p:sp>
    </p:spTree>
    <p:extLst>
      <p:ext uri="{BB962C8B-B14F-4D97-AF65-F5344CB8AC3E}">
        <p14:creationId xmlns:p14="http://schemas.microsoft.com/office/powerpoint/2010/main" val="259669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FBF0A-8733-7843-87BC-321ABA12F452}"/>
              </a:ext>
            </a:extLst>
          </p:cNvPr>
          <p:cNvSpPr>
            <a:spLocks noGrp="1"/>
          </p:cNvSpPr>
          <p:nvPr>
            <p:ph type="title"/>
          </p:nvPr>
        </p:nvSpPr>
        <p:spPr>
          <a:xfrm>
            <a:off x="1812897" y="518649"/>
            <a:ext cx="9882278" cy="1067634"/>
          </a:xfrm>
        </p:spPr>
        <p:txBody>
          <a:bodyPr anchor="ctr">
            <a:normAutofit/>
          </a:bodyPr>
          <a:lstStyle/>
          <a:p>
            <a:r>
              <a:rPr lang="en-US" b="1"/>
              <a:t>NOW</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4" name="Content Placeholder 2">
            <a:extLst>
              <a:ext uri="{FF2B5EF4-FFF2-40B4-BE49-F238E27FC236}">
                <a16:creationId xmlns:a16="http://schemas.microsoft.com/office/drawing/2014/main" id="{2A2EA76C-91E1-4A5A-87F3-C7729DDEE7E8}"/>
              </a:ext>
            </a:extLst>
          </p:cNvPr>
          <p:cNvGraphicFramePr>
            <a:graphicFrameLocks noGrp="1"/>
          </p:cNvGraphicFramePr>
          <p:nvPr>
            <p:ph idx="1"/>
            <p:extLst>
              <p:ext uri="{D42A27DB-BD31-4B8C-83A1-F6EECF244321}">
                <p14:modId xmlns:p14="http://schemas.microsoft.com/office/powerpoint/2010/main" val="170869585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2F71B8B-1673-004F-92DA-E890109CE263}"/>
              </a:ext>
            </a:extLst>
          </p:cNvPr>
          <p:cNvPicPr>
            <a:picLocks noGrp="1" noChangeAspect="1"/>
          </p:cNvPicPr>
          <p:nvPr>
            <p:ph idx="4294967295"/>
          </p:nvPr>
        </p:nvPicPr>
        <p:blipFill>
          <a:blip r:embed="rId2"/>
          <a:stretch>
            <a:fillRect/>
          </a:stretch>
        </p:blipFill>
        <p:spPr>
          <a:xfrm>
            <a:off x="0" y="227013"/>
            <a:ext cx="5788025" cy="3429000"/>
          </a:xfrm>
        </p:spPr>
      </p:pic>
      <p:pic>
        <p:nvPicPr>
          <p:cNvPr id="7" name="Picture 6" descr="A close up of a map&#10;&#10;Description automatically generated">
            <a:extLst>
              <a:ext uri="{FF2B5EF4-FFF2-40B4-BE49-F238E27FC236}">
                <a16:creationId xmlns:a16="http://schemas.microsoft.com/office/drawing/2014/main" id="{11A3B73E-2B01-9C49-879C-77EDBC97943A}"/>
              </a:ext>
            </a:extLst>
          </p:cNvPr>
          <p:cNvPicPr>
            <a:picLocks noChangeAspect="1"/>
          </p:cNvPicPr>
          <p:nvPr/>
        </p:nvPicPr>
        <p:blipFill>
          <a:blip r:embed="rId3"/>
          <a:stretch>
            <a:fillRect/>
          </a:stretch>
        </p:blipFill>
        <p:spPr>
          <a:xfrm>
            <a:off x="5457229" y="336608"/>
            <a:ext cx="5328008" cy="3077850"/>
          </a:xfrm>
          <a:prstGeom prst="rect">
            <a:avLst/>
          </a:prstGeom>
        </p:spPr>
      </p:pic>
      <p:pic>
        <p:nvPicPr>
          <p:cNvPr id="9" name="Picture 8" descr="A close up of a map&#10;&#10;Description automatically generated">
            <a:extLst>
              <a:ext uri="{FF2B5EF4-FFF2-40B4-BE49-F238E27FC236}">
                <a16:creationId xmlns:a16="http://schemas.microsoft.com/office/drawing/2014/main" id="{3317AE84-26D0-DD40-A3A0-2CC965BAC03B}"/>
              </a:ext>
            </a:extLst>
          </p:cNvPr>
          <p:cNvPicPr>
            <a:picLocks noChangeAspect="1"/>
          </p:cNvPicPr>
          <p:nvPr/>
        </p:nvPicPr>
        <p:blipFill>
          <a:blip r:embed="rId4"/>
          <a:stretch>
            <a:fillRect/>
          </a:stretch>
        </p:blipFill>
        <p:spPr>
          <a:xfrm>
            <a:off x="0" y="3429000"/>
            <a:ext cx="5971271" cy="3429000"/>
          </a:xfrm>
          <a:prstGeom prst="rect">
            <a:avLst/>
          </a:prstGeom>
        </p:spPr>
      </p:pic>
      <p:pic>
        <p:nvPicPr>
          <p:cNvPr id="11" name="Picture 10" descr="A screenshot of text&#10;&#10;Description automatically generated">
            <a:extLst>
              <a:ext uri="{FF2B5EF4-FFF2-40B4-BE49-F238E27FC236}">
                <a16:creationId xmlns:a16="http://schemas.microsoft.com/office/drawing/2014/main" id="{30CAC0A5-62C5-A043-8FFC-2C0D425B1F6E}"/>
              </a:ext>
            </a:extLst>
          </p:cNvPr>
          <p:cNvPicPr>
            <a:picLocks noChangeAspect="1"/>
          </p:cNvPicPr>
          <p:nvPr/>
        </p:nvPicPr>
        <p:blipFill>
          <a:blip r:embed="rId5"/>
          <a:stretch>
            <a:fillRect/>
          </a:stretch>
        </p:blipFill>
        <p:spPr>
          <a:xfrm>
            <a:off x="5541553" y="3655671"/>
            <a:ext cx="6368656" cy="3092392"/>
          </a:xfrm>
          <a:prstGeom prst="rect">
            <a:avLst/>
          </a:prstGeom>
        </p:spPr>
      </p:pic>
      <p:sp>
        <p:nvSpPr>
          <p:cNvPr id="13" name="Snip Same Side Corner Rectangle 12">
            <a:extLst>
              <a:ext uri="{FF2B5EF4-FFF2-40B4-BE49-F238E27FC236}">
                <a16:creationId xmlns:a16="http://schemas.microsoft.com/office/drawing/2014/main" id="{AFDEA8C9-8C18-A244-950B-0F57BB16E1B5}"/>
              </a:ext>
            </a:extLst>
          </p:cNvPr>
          <p:cNvSpPr/>
          <p:nvPr/>
        </p:nvSpPr>
        <p:spPr>
          <a:xfrm>
            <a:off x="10415486" y="116198"/>
            <a:ext cx="1653264" cy="2376925"/>
          </a:xfrm>
          <a:prstGeom prst="snip2SameRect">
            <a:avLst>
              <a:gd name="adj1" fmla="val 0"/>
              <a:gd name="adj2" fmla="val 26667"/>
            </a:avLst>
          </a:prstGeom>
          <a:solidFill>
            <a:srgbClr val="71001E"/>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L Increases</a:t>
            </a:r>
          </a:p>
          <a:p>
            <a:pPr algn="ctr"/>
            <a:endParaRPr lang="en-US" dirty="0"/>
          </a:p>
        </p:txBody>
      </p:sp>
      <p:sp>
        <p:nvSpPr>
          <p:cNvPr id="14" name="Rectangle 13">
            <a:extLst>
              <a:ext uri="{FF2B5EF4-FFF2-40B4-BE49-F238E27FC236}">
                <a16:creationId xmlns:a16="http://schemas.microsoft.com/office/drawing/2014/main" id="{A8D13999-24F1-A84C-9B35-3651590E1ED0}"/>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62A6025F-8155-CE44-A856-BE37ED017715}"/>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ABD81A8-4595-7B46-B846-574491664DB8}"/>
              </a:ext>
            </a:extLst>
          </p:cNvPr>
          <p:cNvSpPr txBox="1"/>
          <p:nvPr/>
        </p:nvSpPr>
        <p:spPr>
          <a:xfrm>
            <a:off x="3889094" y="1481558"/>
            <a:ext cx="798653" cy="584775"/>
          </a:xfrm>
          <a:prstGeom prst="rect">
            <a:avLst/>
          </a:prstGeom>
          <a:noFill/>
        </p:spPr>
        <p:txBody>
          <a:bodyPr wrap="square" rtlCol="0">
            <a:spAutoFit/>
          </a:bodyPr>
          <a:lstStyle/>
          <a:p>
            <a:r>
              <a:rPr lang="en-US" sz="3200" b="1" dirty="0">
                <a:solidFill>
                  <a:schemeClr val="accent2"/>
                </a:solidFill>
              </a:rPr>
              <a:t>L=5</a:t>
            </a:r>
          </a:p>
        </p:txBody>
      </p:sp>
      <p:sp>
        <p:nvSpPr>
          <p:cNvPr id="12" name="TextBox 11">
            <a:extLst>
              <a:ext uri="{FF2B5EF4-FFF2-40B4-BE49-F238E27FC236}">
                <a16:creationId xmlns:a16="http://schemas.microsoft.com/office/drawing/2014/main" id="{DD0296A5-FCB1-FF46-8927-B37FB3D472F9}"/>
              </a:ext>
            </a:extLst>
          </p:cNvPr>
          <p:cNvSpPr txBox="1"/>
          <p:nvPr/>
        </p:nvSpPr>
        <p:spPr>
          <a:xfrm>
            <a:off x="9232092" y="1481557"/>
            <a:ext cx="1060144" cy="584775"/>
          </a:xfrm>
          <a:prstGeom prst="rect">
            <a:avLst/>
          </a:prstGeom>
          <a:noFill/>
        </p:spPr>
        <p:txBody>
          <a:bodyPr wrap="square" rtlCol="0">
            <a:spAutoFit/>
          </a:bodyPr>
          <a:lstStyle/>
          <a:p>
            <a:r>
              <a:rPr lang="en-US" sz="3200" b="1" dirty="0">
                <a:solidFill>
                  <a:schemeClr val="accent2"/>
                </a:solidFill>
              </a:rPr>
              <a:t>L=10</a:t>
            </a:r>
          </a:p>
        </p:txBody>
      </p:sp>
      <p:sp>
        <p:nvSpPr>
          <p:cNvPr id="16" name="TextBox 15">
            <a:extLst>
              <a:ext uri="{FF2B5EF4-FFF2-40B4-BE49-F238E27FC236}">
                <a16:creationId xmlns:a16="http://schemas.microsoft.com/office/drawing/2014/main" id="{AA619E75-1879-4441-A496-C447D52DC531}"/>
              </a:ext>
            </a:extLst>
          </p:cNvPr>
          <p:cNvSpPr txBox="1"/>
          <p:nvPr/>
        </p:nvSpPr>
        <p:spPr>
          <a:xfrm>
            <a:off x="4337061" y="4997457"/>
            <a:ext cx="1060144" cy="584775"/>
          </a:xfrm>
          <a:prstGeom prst="rect">
            <a:avLst/>
          </a:prstGeom>
          <a:noFill/>
        </p:spPr>
        <p:txBody>
          <a:bodyPr wrap="square" rtlCol="0">
            <a:spAutoFit/>
          </a:bodyPr>
          <a:lstStyle/>
          <a:p>
            <a:r>
              <a:rPr lang="en-US" sz="3200" b="1" dirty="0">
                <a:solidFill>
                  <a:schemeClr val="accent2"/>
                </a:solidFill>
              </a:rPr>
              <a:t>L=20</a:t>
            </a:r>
          </a:p>
        </p:txBody>
      </p:sp>
      <p:sp>
        <p:nvSpPr>
          <p:cNvPr id="17" name="TextBox 16">
            <a:extLst>
              <a:ext uri="{FF2B5EF4-FFF2-40B4-BE49-F238E27FC236}">
                <a16:creationId xmlns:a16="http://schemas.microsoft.com/office/drawing/2014/main" id="{96D31D7B-8F69-D843-8CC6-0A9FBA30DE1D}"/>
              </a:ext>
            </a:extLst>
          </p:cNvPr>
          <p:cNvSpPr txBox="1"/>
          <p:nvPr/>
        </p:nvSpPr>
        <p:spPr>
          <a:xfrm>
            <a:off x="8990952" y="3796133"/>
            <a:ext cx="1060144" cy="584775"/>
          </a:xfrm>
          <a:prstGeom prst="rect">
            <a:avLst/>
          </a:prstGeom>
          <a:noFill/>
        </p:spPr>
        <p:txBody>
          <a:bodyPr wrap="square" rtlCol="0">
            <a:spAutoFit/>
          </a:bodyPr>
          <a:lstStyle/>
          <a:p>
            <a:r>
              <a:rPr lang="en-US" sz="3200" b="1" dirty="0">
                <a:solidFill>
                  <a:schemeClr val="accent2"/>
                </a:solidFill>
              </a:rPr>
              <a:t>L=50</a:t>
            </a:r>
          </a:p>
        </p:txBody>
      </p:sp>
      <p:sp>
        <p:nvSpPr>
          <p:cNvPr id="3" name="Rectangle 2">
            <a:extLst>
              <a:ext uri="{FF2B5EF4-FFF2-40B4-BE49-F238E27FC236}">
                <a16:creationId xmlns:a16="http://schemas.microsoft.com/office/drawing/2014/main" id="{34BE48B0-089E-F445-A1F7-D6E8E07DAEDB}"/>
              </a:ext>
            </a:extLst>
          </p:cNvPr>
          <p:cNvSpPr/>
          <p:nvPr/>
        </p:nvSpPr>
        <p:spPr>
          <a:xfrm>
            <a:off x="10817631" y="1988696"/>
            <a:ext cx="8927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2756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501E3AE3-F3A8-D747-8AB8-F4A0B4B2C9AA}"/>
              </a:ext>
            </a:extLst>
          </p:cNvPr>
          <p:cNvPicPr>
            <a:picLocks noGrp="1" noChangeAspect="1"/>
          </p:cNvPicPr>
          <p:nvPr>
            <p:ph idx="4294967295"/>
          </p:nvPr>
        </p:nvPicPr>
        <p:blipFill>
          <a:blip r:embed="rId2"/>
          <a:stretch>
            <a:fillRect/>
          </a:stretch>
        </p:blipFill>
        <p:spPr>
          <a:xfrm>
            <a:off x="0" y="195263"/>
            <a:ext cx="5137150" cy="3433762"/>
          </a:xfrm>
        </p:spPr>
      </p:pic>
      <p:pic>
        <p:nvPicPr>
          <p:cNvPr id="7" name="Picture 6" descr="A screenshot of text&#10;&#10;Description automatically generated">
            <a:extLst>
              <a:ext uri="{FF2B5EF4-FFF2-40B4-BE49-F238E27FC236}">
                <a16:creationId xmlns:a16="http://schemas.microsoft.com/office/drawing/2014/main" id="{BBE4E87A-8726-4E48-BFAD-EC0171427D48}"/>
              </a:ext>
            </a:extLst>
          </p:cNvPr>
          <p:cNvPicPr>
            <a:picLocks noChangeAspect="1"/>
          </p:cNvPicPr>
          <p:nvPr/>
        </p:nvPicPr>
        <p:blipFill>
          <a:blip r:embed="rId3"/>
          <a:stretch>
            <a:fillRect/>
          </a:stretch>
        </p:blipFill>
        <p:spPr>
          <a:xfrm>
            <a:off x="4878421" y="194914"/>
            <a:ext cx="5021574" cy="3234086"/>
          </a:xfrm>
          <a:prstGeom prst="rect">
            <a:avLst/>
          </a:prstGeom>
        </p:spPr>
      </p:pic>
      <p:pic>
        <p:nvPicPr>
          <p:cNvPr id="9" name="Picture 8" descr="A screenshot of text&#10;&#10;Description automatically generated">
            <a:extLst>
              <a:ext uri="{FF2B5EF4-FFF2-40B4-BE49-F238E27FC236}">
                <a16:creationId xmlns:a16="http://schemas.microsoft.com/office/drawing/2014/main" id="{9C76DD32-C373-EF40-83C2-6C206999606E}"/>
              </a:ext>
            </a:extLst>
          </p:cNvPr>
          <p:cNvPicPr>
            <a:picLocks noChangeAspect="1"/>
          </p:cNvPicPr>
          <p:nvPr/>
        </p:nvPicPr>
        <p:blipFill>
          <a:blip r:embed="rId4"/>
          <a:stretch>
            <a:fillRect/>
          </a:stretch>
        </p:blipFill>
        <p:spPr>
          <a:xfrm>
            <a:off x="0" y="3421595"/>
            <a:ext cx="5689981" cy="343393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CFA5C91-C947-F34A-B614-12A5A4C46C59}"/>
              </a:ext>
            </a:extLst>
          </p:cNvPr>
          <p:cNvPicPr>
            <a:picLocks noChangeAspect="1"/>
          </p:cNvPicPr>
          <p:nvPr/>
        </p:nvPicPr>
        <p:blipFill>
          <a:blip r:embed="rId5"/>
          <a:stretch>
            <a:fillRect/>
          </a:stretch>
        </p:blipFill>
        <p:spPr>
          <a:xfrm>
            <a:off x="5280628" y="3429000"/>
            <a:ext cx="6586281" cy="3021604"/>
          </a:xfrm>
          <a:prstGeom prst="rect">
            <a:avLst/>
          </a:prstGeom>
        </p:spPr>
      </p:pic>
      <p:sp>
        <p:nvSpPr>
          <p:cNvPr id="31" name="Snip Same Side Corner Rectangle 30">
            <a:extLst>
              <a:ext uri="{FF2B5EF4-FFF2-40B4-BE49-F238E27FC236}">
                <a16:creationId xmlns:a16="http://schemas.microsoft.com/office/drawing/2014/main" id="{F92FCCC6-6572-064E-B467-3D75F0EBC813}"/>
              </a:ext>
            </a:extLst>
          </p:cNvPr>
          <p:cNvSpPr/>
          <p:nvPr/>
        </p:nvSpPr>
        <p:spPr>
          <a:xfrm>
            <a:off x="9898952" y="194914"/>
            <a:ext cx="2090444" cy="2600652"/>
          </a:xfrm>
          <a:prstGeom prst="snip2SameRect">
            <a:avLst>
              <a:gd name="adj1" fmla="val 0"/>
              <a:gd name="adj2" fmla="val 26667"/>
            </a:avLst>
          </a:prstGeom>
          <a:solidFill>
            <a:srgbClr val="003B04"/>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L Increases</a:t>
            </a:r>
          </a:p>
          <a:p>
            <a:pPr algn="ctr"/>
            <a:endParaRPr lang="en-US" dirty="0"/>
          </a:p>
        </p:txBody>
      </p:sp>
      <p:sp>
        <p:nvSpPr>
          <p:cNvPr id="35" name="Frame 34">
            <a:extLst>
              <a:ext uri="{FF2B5EF4-FFF2-40B4-BE49-F238E27FC236}">
                <a16:creationId xmlns:a16="http://schemas.microsoft.com/office/drawing/2014/main" id="{3A5B1EAC-3644-1B48-8A31-C867CA3E1647}"/>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103379D-15E6-3B4B-B8D3-DF6F047B8DAC}"/>
              </a:ext>
            </a:extLst>
          </p:cNvPr>
          <p:cNvSpPr txBox="1"/>
          <p:nvPr/>
        </p:nvSpPr>
        <p:spPr>
          <a:xfrm>
            <a:off x="3877164" y="873630"/>
            <a:ext cx="798653" cy="584775"/>
          </a:xfrm>
          <a:prstGeom prst="rect">
            <a:avLst/>
          </a:prstGeom>
          <a:noFill/>
        </p:spPr>
        <p:txBody>
          <a:bodyPr wrap="square" rtlCol="0">
            <a:spAutoFit/>
          </a:bodyPr>
          <a:lstStyle/>
          <a:p>
            <a:r>
              <a:rPr lang="en-US" sz="3200" b="1" dirty="0">
                <a:solidFill>
                  <a:schemeClr val="accent1"/>
                </a:solidFill>
              </a:rPr>
              <a:t>L=5</a:t>
            </a:r>
          </a:p>
        </p:txBody>
      </p:sp>
      <p:sp>
        <p:nvSpPr>
          <p:cNvPr id="10" name="TextBox 9">
            <a:extLst>
              <a:ext uri="{FF2B5EF4-FFF2-40B4-BE49-F238E27FC236}">
                <a16:creationId xmlns:a16="http://schemas.microsoft.com/office/drawing/2014/main" id="{2496749E-5912-8C4F-95E4-8CA3B1295A95}"/>
              </a:ext>
            </a:extLst>
          </p:cNvPr>
          <p:cNvSpPr txBox="1"/>
          <p:nvPr/>
        </p:nvSpPr>
        <p:spPr>
          <a:xfrm>
            <a:off x="8411081" y="1481549"/>
            <a:ext cx="1060144" cy="584775"/>
          </a:xfrm>
          <a:prstGeom prst="rect">
            <a:avLst/>
          </a:prstGeom>
          <a:noFill/>
        </p:spPr>
        <p:txBody>
          <a:bodyPr wrap="square" rtlCol="0">
            <a:spAutoFit/>
          </a:bodyPr>
          <a:lstStyle/>
          <a:p>
            <a:r>
              <a:rPr lang="en-US" sz="3200" b="1" dirty="0">
                <a:solidFill>
                  <a:schemeClr val="accent1"/>
                </a:solidFill>
              </a:rPr>
              <a:t>L=10</a:t>
            </a:r>
          </a:p>
        </p:txBody>
      </p:sp>
      <p:sp>
        <p:nvSpPr>
          <p:cNvPr id="12" name="TextBox 11">
            <a:extLst>
              <a:ext uri="{FF2B5EF4-FFF2-40B4-BE49-F238E27FC236}">
                <a16:creationId xmlns:a16="http://schemas.microsoft.com/office/drawing/2014/main" id="{11455379-210E-FA4C-A467-70D798D235BF}"/>
              </a:ext>
            </a:extLst>
          </p:cNvPr>
          <p:cNvSpPr txBox="1"/>
          <p:nvPr/>
        </p:nvSpPr>
        <p:spPr>
          <a:xfrm>
            <a:off x="3916533" y="4807415"/>
            <a:ext cx="1060144" cy="584775"/>
          </a:xfrm>
          <a:prstGeom prst="rect">
            <a:avLst/>
          </a:prstGeom>
          <a:noFill/>
        </p:spPr>
        <p:txBody>
          <a:bodyPr wrap="square" rtlCol="0">
            <a:spAutoFit/>
          </a:bodyPr>
          <a:lstStyle/>
          <a:p>
            <a:r>
              <a:rPr lang="en-US" sz="3200" b="1" dirty="0">
                <a:solidFill>
                  <a:schemeClr val="accent1"/>
                </a:solidFill>
              </a:rPr>
              <a:t>L=20</a:t>
            </a:r>
          </a:p>
        </p:txBody>
      </p:sp>
      <p:sp>
        <p:nvSpPr>
          <p:cNvPr id="13" name="TextBox 12">
            <a:extLst>
              <a:ext uri="{FF2B5EF4-FFF2-40B4-BE49-F238E27FC236}">
                <a16:creationId xmlns:a16="http://schemas.microsoft.com/office/drawing/2014/main" id="{4DA6602E-4977-EA48-A465-C1834792CFC2}"/>
              </a:ext>
            </a:extLst>
          </p:cNvPr>
          <p:cNvSpPr txBox="1"/>
          <p:nvPr/>
        </p:nvSpPr>
        <p:spPr>
          <a:xfrm>
            <a:off x="9727233" y="4399630"/>
            <a:ext cx="1060144" cy="584775"/>
          </a:xfrm>
          <a:prstGeom prst="rect">
            <a:avLst/>
          </a:prstGeom>
          <a:noFill/>
        </p:spPr>
        <p:txBody>
          <a:bodyPr wrap="square" rtlCol="0">
            <a:spAutoFit/>
          </a:bodyPr>
          <a:lstStyle/>
          <a:p>
            <a:r>
              <a:rPr lang="en-US" sz="3200" b="1" dirty="0">
                <a:solidFill>
                  <a:schemeClr val="accent1"/>
                </a:solidFill>
              </a:rPr>
              <a:t>L=50</a:t>
            </a:r>
          </a:p>
        </p:txBody>
      </p:sp>
      <p:sp>
        <p:nvSpPr>
          <p:cNvPr id="14" name="Rectangle 13">
            <a:extLst>
              <a:ext uri="{FF2B5EF4-FFF2-40B4-BE49-F238E27FC236}">
                <a16:creationId xmlns:a16="http://schemas.microsoft.com/office/drawing/2014/main" id="{7FD775F7-AB48-4C4E-9389-989952CF1E4A}"/>
              </a:ext>
            </a:extLst>
          </p:cNvPr>
          <p:cNvSpPr/>
          <p:nvPr/>
        </p:nvSpPr>
        <p:spPr>
          <a:xfrm>
            <a:off x="10437092" y="2326948"/>
            <a:ext cx="10334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85556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A2E2176-5FA9-AE47-BAD3-499168270458}"/>
              </a:ext>
            </a:extLst>
          </p:cNvPr>
          <p:cNvPicPr>
            <a:picLocks noGrp="1" noChangeAspect="1"/>
          </p:cNvPicPr>
          <p:nvPr>
            <p:ph idx="4294967295"/>
          </p:nvPr>
        </p:nvPicPr>
        <p:blipFill>
          <a:blip r:embed="rId2"/>
          <a:stretch>
            <a:fillRect/>
          </a:stretch>
        </p:blipFill>
        <p:spPr>
          <a:xfrm>
            <a:off x="0" y="187325"/>
            <a:ext cx="5751513" cy="3316288"/>
          </a:xfrm>
        </p:spPr>
      </p:pic>
      <p:pic>
        <p:nvPicPr>
          <p:cNvPr id="7" name="Picture 6" descr="A picture containing screenshot&#10;&#10;Description automatically generated">
            <a:extLst>
              <a:ext uri="{FF2B5EF4-FFF2-40B4-BE49-F238E27FC236}">
                <a16:creationId xmlns:a16="http://schemas.microsoft.com/office/drawing/2014/main" id="{39923B26-8772-DC42-BD8F-0762806B8EDF}"/>
              </a:ext>
            </a:extLst>
          </p:cNvPr>
          <p:cNvPicPr>
            <a:picLocks noChangeAspect="1"/>
          </p:cNvPicPr>
          <p:nvPr/>
        </p:nvPicPr>
        <p:blipFill>
          <a:blip r:embed="rId3"/>
          <a:stretch>
            <a:fillRect/>
          </a:stretch>
        </p:blipFill>
        <p:spPr>
          <a:xfrm>
            <a:off x="5426526" y="254410"/>
            <a:ext cx="5450764" cy="3141406"/>
          </a:xfrm>
          <a:prstGeom prst="rect">
            <a:avLst/>
          </a:prstGeom>
        </p:spPr>
      </p:pic>
      <p:pic>
        <p:nvPicPr>
          <p:cNvPr id="9" name="Picture 8" descr="A close up of a map&#10;&#10;Description automatically generated">
            <a:extLst>
              <a:ext uri="{FF2B5EF4-FFF2-40B4-BE49-F238E27FC236}">
                <a16:creationId xmlns:a16="http://schemas.microsoft.com/office/drawing/2014/main" id="{8D558FCE-9B9D-F141-8777-DFE91B045969}"/>
              </a:ext>
            </a:extLst>
          </p:cNvPr>
          <p:cNvPicPr>
            <a:picLocks noChangeAspect="1"/>
          </p:cNvPicPr>
          <p:nvPr/>
        </p:nvPicPr>
        <p:blipFill>
          <a:blip r:embed="rId4"/>
          <a:stretch>
            <a:fillRect/>
          </a:stretch>
        </p:blipFill>
        <p:spPr>
          <a:xfrm>
            <a:off x="0" y="3423469"/>
            <a:ext cx="6288912" cy="3406878"/>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6E5E425-C30F-2646-B95D-09435A91EFB7}"/>
              </a:ext>
            </a:extLst>
          </p:cNvPr>
          <p:cNvPicPr>
            <a:picLocks noChangeAspect="1"/>
          </p:cNvPicPr>
          <p:nvPr/>
        </p:nvPicPr>
        <p:blipFill>
          <a:blip r:embed="rId5"/>
          <a:stretch>
            <a:fillRect/>
          </a:stretch>
        </p:blipFill>
        <p:spPr>
          <a:xfrm>
            <a:off x="5712180" y="3200689"/>
            <a:ext cx="5928392" cy="3671138"/>
          </a:xfrm>
          <a:prstGeom prst="rect">
            <a:avLst/>
          </a:prstGeom>
        </p:spPr>
      </p:pic>
      <p:sp>
        <p:nvSpPr>
          <p:cNvPr id="23" name="Snip Same Side Corner Rectangle 22">
            <a:extLst>
              <a:ext uri="{FF2B5EF4-FFF2-40B4-BE49-F238E27FC236}">
                <a16:creationId xmlns:a16="http://schemas.microsoft.com/office/drawing/2014/main" id="{619349CC-438A-4747-97AE-021EB836E0D9}"/>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25" name="Frame 24">
            <a:extLst>
              <a:ext uri="{FF2B5EF4-FFF2-40B4-BE49-F238E27FC236}">
                <a16:creationId xmlns:a16="http://schemas.microsoft.com/office/drawing/2014/main" id="{7C8A46EC-7BD7-5644-9A43-69C32A367309}"/>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991CB4-D3FF-E545-94CE-603EE8E47A0C}"/>
              </a:ext>
            </a:extLst>
          </p:cNvPr>
          <p:cNvSpPr txBox="1"/>
          <p:nvPr/>
        </p:nvSpPr>
        <p:spPr>
          <a:xfrm>
            <a:off x="4111816" y="1513010"/>
            <a:ext cx="1060144" cy="584775"/>
          </a:xfrm>
          <a:prstGeom prst="rect">
            <a:avLst/>
          </a:prstGeom>
          <a:noFill/>
        </p:spPr>
        <p:txBody>
          <a:bodyPr wrap="square" rtlCol="0">
            <a:spAutoFit/>
          </a:bodyPr>
          <a:lstStyle/>
          <a:p>
            <a:r>
              <a:rPr lang="en-US" sz="3200" b="1" dirty="0">
                <a:solidFill>
                  <a:srgbClr val="71001E"/>
                </a:solidFill>
              </a:rPr>
              <a:t>P=1</a:t>
            </a:r>
          </a:p>
        </p:txBody>
      </p:sp>
      <p:sp>
        <p:nvSpPr>
          <p:cNvPr id="10" name="TextBox 9">
            <a:extLst>
              <a:ext uri="{FF2B5EF4-FFF2-40B4-BE49-F238E27FC236}">
                <a16:creationId xmlns:a16="http://schemas.microsoft.com/office/drawing/2014/main" id="{9FB5D9C8-B2F5-7849-9764-365045D08D7D}"/>
              </a:ext>
            </a:extLst>
          </p:cNvPr>
          <p:cNvSpPr txBox="1"/>
          <p:nvPr/>
        </p:nvSpPr>
        <p:spPr>
          <a:xfrm>
            <a:off x="9417292" y="1435162"/>
            <a:ext cx="1060144" cy="584775"/>
          </a:xfrm>
          <a:prstGeom prst="rect">
            <a:avLst/>
          </a:prstGeom>
          <a:noFill/>
        </p:spPr>
        <p:txBody>
          <a:bodyPr wrap="square" rtlCol="0">
            <a:spAutoFit/>
          </a:bodyPr>
          <a:lstStyle/>
          <a:p>
            <a:r>
              <a:rPr lang="en-US" sz="3200" b="1" dirty="0">
                <a:solidFill>
                  <a:srgbClr val="71001E"/>
                </a:solidFill>
              </a:rPr>
              <a:t>P=2</a:t>
            </a:r>
          </a:p>
        </p:txBody>
      </p:sp>
      <p:sp>
        <p:nvSpPr>
          <p:cNvPr id="12" name="TextBox 11">
            <a:extLst>
              <a:ext uri="{FF2B5EF4-FFF2-40B4-BE49-F238E27FC236}">
                <a16:creationId xmlns:a16="http://schemas.microsoft.com/office/drawing/2014/main" id="{CF67950A-27AE-4849-A6AB-D83BD7799942}"/>
              </a:ext>
            </a:extLst>
          </p:cNvPr>
          <p:cNvSpPr txBox="1"/>
          <p:nvPr/>
        </p:nvSpPr>
        <p:spPr>
          <a:xfrm>
            <a:off x="4691369" y="4451483"/>
            <a:ext cx="1060144" cy="584775"/>
          </a:xfrm>
          <a:prstGeom prst="rect">
            <a:avLst/>
          </a:prstGeom>
          <a:noFill/>
        </p:spPr>
        <p:txBody>
          <a:bodyPr wrap="square" rtlCol="0">
            <a:spAutoFit/>
          </a:bodyPr>
          <a:lstStyle/>
          <a:p>
            <a:r>
              <a:rPr lang="en-US" sz="3200" b="1" dirty="0">
                <a:solidFill>
                  <a:srgbClr val="71001E"/>
                </a:solidFill>
              </a:rPr>
              <a:t>P=5</a:t>
            </a:r>
          </a:p>
        </p:txBody>
      </p:sp>
      <p:sp>
        <p:nvSpPr>
          <p:cNvPr id="13" name="TextBox 12">
            <a:extLst>
              <a:ext uri="{FF2B5EF4-FFF2-40B4-BE49-F238E27FC236}">
                <a16:creationId xmlns:a16="http://schemas.microsoft.com/office/drawing/2014/main" id="{DA2993C8-F8B2-5144-BB1F-A1A9253AAE99}"/>
              </a:ext>
            </a:extLst>
          </p:cNvPr>
          <p:cNvSpPr txBox="1"/>
          <p:nvPr/>
        </p:nvSpPr>
        <p:spPr>
          <a:xfrm>
            <a:off x="9999220" y="4542132"/>
            <a:ext cx="1060144" cy="584775"/>
          </a:xfrm>
          <a:prstGeom prst="rect">
            <a:avLst/>
          </a:prstGeom>
          <a:noFill/>
        </p:spPr>
        <p:txBody>
          <a:bodyPr wrap="square" rtlCol="0">
            <a:spAutoFit/>
          </a:bodyPr>
          <a:lstStyle/>
          <a:p>
            <a:r>
              <a:rPr lang="en-US" sz="3200" b="1" dirty="0">
                <a:solidFill>
                  <a:srgbClr val="71001E"/>
                </a:solidFill>
              </a:rPr>
              <a:t>P=10</a:t>
            </a:r>
          </a:p>
        </p:txBody>
      </p:sp>
      <p:sp>
        <p:nvSpPr>
          <p:cNvPr id="14" name="Rectangle 13">
            <a:extLst>
              <a:ext uri="{FF2B5EF4-FFF2-40B4-BE49-F238E27FC236}">
                <a16:creationId xmlns:a16="http://schemas.microsoft.com/office/drawing/2014/main" id="{1FCC310F-D133-AA43-9E4B-2ABC41C281FE}"/>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7117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CBCCA53-1395-9845-87C0-63E54DCB605A}"/>
              </a:ext>
            </a:extLst>
          </p:cNvPr>
          <p:cNvPicPr>
            <a:picLocks noChangeAspect="1"/>
          </p:cNvPicPr>
          <p:nvPr/>
        </p:nvPicPr>
        <p:blipFill>
          <a:blip r:embed="rId2"/>
          <a:stretch>
            <a:fillRect/>
          </a:stretch>
        </p:blipFill>
        <p:spPr>
          <a:xfrm>
            <a:off x="-1" y="123636"/>
            <a:ext cx="5250427" cy="3343645"/>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6F4B43B-ED2C-3546-8DBC-A8A397F5E213}"/>
              </a:ext>
            </a:extLst>
          </p:cNvPr>
          <p:cNvPicPr>
            <a:picLocks noChangeAspect="1"/>
          </p:cNvPicPr>
          <p:nvPr/>
        </p:nvPicPr>
        <p:blipFill>
          <a:blip r:embed="rId3"/>
          <a:stretch>
            <a:fillRect/>
          </a:stretch>
        </p:blipFill>
        <p:spPr>
          <a:xfrm>
            <a:off x="0" y="3373411"/>
            <a:ext cx="5250427" cy="3484589"/>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F1629F2A-33B8-2540-A049-DB0A2CF0E620}"/>
              </a:ext>
            </a:extLst>
          </p:cNvPr>
          <p:cNvPicPr>
            <a:picLocks noChangeAspect="1"/>
          </p:cNvPicPr>
          <p:nvPr/>
        </p:nvPicPr>
        <p:blipFill>
          <a:blip r:embed="rId4"/>
          <a:stretch>
            <a:fillRect/>
          </a:stretch>
        </p:blipFill>
        <p:spPr>
          <a:xfrm>
            <a:off x="5680148" y="3216858"/>
            <a:ext cx="5250427" cy="3370643"/>
          </a:xfrm>
          <a:prstGeom prst="rect">
            <a:avLst/>
          </a:prstGeom>
        </p:spPr>
      </p:pic>
      <p:sp>
        <p:nvSpPr>
          <p:cNvPr id="7" name="Snip Same Side Corner Rectangle 6">
            <a:extLst>
              <a:ext uri="{FF2B5EF4-FFF2-40B4-BE49-F238E27FC236}">
                <a16:creationId xmlns:a16="http://schemas.microsoft.com/office/drawing/2014/main" id="{2C05721D-B6A3-8546-8889-7AF874D5121D}"/>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9679161-529A-6449-B2F1-E6070FCFF4AA}"/>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1ADD759-9C35-284C-B5BF-195AA7E48130}"/>
              </a:ext>
            </a:extLst>
          </p:cNvPr>
          <p:cNvSpPr txBox="1"/>
          <p:nvPr/>
        </p:nvSpPr>
        <p:spPr>
          <a:xfrm>
            <a:off x="3629752" y="1631116"/>
            <a:ext cx="1060144" cy="584775"/>
          </a:xfrm>
          <a:prstGeom prst="rect">
            <a:avLst/>
          </a:prstGeom>
          <a:noFill/>
        </p:spPr>
        <p:txBody>
          <a:bodyPr wrap="square" rtlCol="0">
            <a:spAutoFit/>
          </a:bodyPr>
          <a:lstStyle/>
          <a:p>
            <a:r>
              <a:rPr lang="en-US" sz="3200" b="1" dirty="0">
                <a:solidFill>
                  <a:srgbClr val="71001E"/>
                </a:solidFill>
              </a:rPr>
              <a:t>P=15</a:t>
            </a:r>
          </a:p>
        </p:txBody>
      </p:sp>
      <p:sp>
        <p:nvSpPr>
          <p:cNvPr id="10" name="TextBox 9">
            <a:extLst>
              <a:ext uri="{FF2B5EF4-FFF2-40B4-BE49-F238E27FC236}">
                <a16:creationId xmlns:a16="http://schemas.microsoft.com/office/drawing/2014/main" id="{D08DC670-27C7-8B4B-A062-3D2D210CAD4C}"/>
              </a:ext>
            </a:extLst>
          </p:cNvPr>
          <p:cNvSpPr txBox="1"/>
          <p:nvPr/>
        </p:nvSpPr>
        <p:spPr>
          <a:xfrm>
            <a:off x="3754930" y="4823317"/>
            <a:ext cx="1060144" cy="584775"/>
          </a:xfrm>
          <a:prstGeom prst="rect">
            <a:avLst/>
          </a:prstGeom>
          <a:noFill/>
        </p:spPr>
        <p:txBody>
          <a:bodyPr wrap="square" rtlCol="0">
            <a:spAutoFit/>
          </a:bodyPr>
          <a:lstStyle/>
          <a:p>
            <a:r>
              <a:rPr lang="en-US" sz="3200" b="1" dirty="0">
                <a:solidFill>
                  <a:srgbClr val="71001E"/>
                </a:solidFill>
              </a:rPr>
              <a:t>P=20</a:t>
            </a:r>
          </a:p>
        </p:txBody>
      </p:sp>
      <p:sp>
        <p:nvSpPr>
          <p:cNvPr id="11" name="TextBox 10">
            <a:extLst>
              <a:ext uri="{FF2B5EF4-FFF2-40B4-BE49-F238E27FC236}">
                <a16:creationId xmlns:a16="http://schemas.microsoft.com/office/drawing/2014/main" id="{FA5197C4-622A-3E47-B7D4-5AB58877073C}"/>
              </a:ext>
            </a:extLst>
          </p:cNvPr>
          <p:cNvSpPr txBox="1"/>
          <p:nvPr/>
        </p:nvSpPr>
        <p:spPr>
          <a:xfrm>
            <a:off x="9417292" y="4609791"/>
            <a:ext cx="1060144" cy="584775"/>
          </a:xfrm>
          <a:prstGeom prst="rect">
            <a:avLst/>
          </a:prstGeom>
          <a:noFill/>
        </p:spPr>
        <p:txBody>
          <a:bodyPr wrap="square" rtlCol="0">
            <a:spAutoFit/>
          </a:bodyPr>
          <a:lstStyle/>
          <a:p>
            <a:r>
              <a:rPr lang="en-US" sz="3200" b="1" dirty="0">
                <a:solidFill>
                  <a:srgbClr val="71001E"/>
                </a:solidFill>
              </a:rPr>
              <a:t>P=50</a:t>
            </a:r>
          </a:p>
        </p:txBody>
      </p:sp>
      <p:sp>
        <p:nvSpPr>
          <p:cNvPr id="12" name="Rectangle 11">
            <a:extLst>
              <a:ext uri="{FF2B5EF4-FFF2-40B4-BE49-F238E27FC236}">
                <a16:creationId xmlns:a16="http://schemas.microsoft.com/office/drawing/2014/main" id="{6DE66539-3B2F-5741-B6D9-38667786D127}"/>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128949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EA223B8C-A777-D747-BF43-C9DC724B4530}"/>
              </a:ext>
            </a:extLst>
          </p:cNvPr>
          <p:cNvPicPr>
            <a:picLocks noGrp="1" noChangeAspect="1"/>
          </p:cNvPicPr>
          <p:nvPr>
            <p:ph idx="4294967295"/>
          </p:nvPr>
        </p:nvPicPr>
        <p:blipFill>
          <a:blip r:embed="rId2"/>
          <a:stretch>
            <a:fillRect/>
          </a:stretch>
        </p:blipFill>
        <p:spPr>
          <a:xfrm>
            <a:off x="0" y="103188"/>
            <a:ext cx="5181600" cy="3633787"/>
          </a:xfrm>
        </p:spPr>
      </p:pic>
      <p:pic>
        <p:nvPicPr>
          <p:cNvPr id="7" name="Picture 6" descr="A close up of a map&#10;&#10;Description automatically generated">
            <a:extLst>
              <a:ext uri="{FF2B5EF4-FFF2-40B4-BE49-F238E27FC236}">
                <a16:creationId xmlns:a16="http://schemas.microsoft.com/office/drawing/2014/main" id="{895DA5C2-FAFF-304B-AB5D-3607214FF3D2}"/>
              </a:ext>
            </a:extLst>
          </p:cNvPr>
          <p:cNvPicPr>
            <a:picLocks noChangeAspect="1"/>
          </p:cNvPicPr>
          <p:nvPr/>
        </p:nvPicPr>
        <p:blipFill>
          <a:blip r:embed="rId3"/>
          <a:stretch>
            <a:fillRect/>
          </a:stretch>
        </p:blipFill>
        <p:spPr>
          <a:xfrm>
            <a:off x="4822499" y="206477"/>
            <a:ext cx="5077496" cy="365981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DCCCC69-110E-AF43-A347-EC058E08DBE2}"/>
              </a:ext>
            </a:extLst>
          </p:cNvPr>
          <p:cNvPicPr>
            <a:picLocks noChangeAspect="1"/>
          </p:cNvPicPr>
          <p:nvPr/>
        </p:nvPicPr>
        <p:blipFill>
          <a:blip r:embed="rId4"/>
          <a:stretch>
            <a:fillRect/>
          </a:stretch>
        </p:blipFill>
        <p:spPr>
          <a:xfrm>
            <a:off x="187043" y="3426679"/>
            <a:ext cx="4295405" cy="3508389"/>
          </a:xfrm>
          <a:prstGeom prst="rect">
            <a:avLst/>
          </a:prstGeom>
        </p:spPr>
      </p:pic>
      <p:pic>
        <p:nvPicPr>
          <p:cNvPr id="11" name="Picture 10" descr="A screenshot of text&#10;&#10;Description automatically generated">
            <a:extLst>
              <a:ext uri="{FF2B5EF4-FFF2-40B4-BE49-F238E27FC236}">
                <a16:creationId xmlns:a16="http://schemas.microsoft.com/office/drawing/2014/main" id="{F06E8B76-A195-8A4D-B32C-EC342A436F21}"/>
              </a:ext>
            </a:extLst>
          </p:cNvPr>
          <p:cNvPicPr>
            <a:picLocks noChangeAspect="1"/>
          </p:cNvPicPr>
          <p:nvPr/>
        </p:nvPicPr>
        <p:blipFill>
          <a:blip r:embed="rId5"/>
          <a:stretch>
            <a:fillRect/>
          </a:stretch>
        </p:blipFill>
        <p:spPr>
          <a:xfrm>
            <a:off x="4822499" y="3532317"/>
            <a:ext cx="4572000" cy="3402751"/>
          </a:xfrm>
          <a:prstGeom prst="rect">
            <a:avLst/>
          </a:prstGeom>
        </p:spPr>
      </p:pic>
      <p:sp>
        <p:nvSpPr>
          <p:cNvPr id="18" name="Snip Same Side Corner Rectangle 17">
            <a:extLst>
              <a:ext uri="{FF2B5EF4-FFF2-40B4-BE49-F238E27FC236}">
                <a16:creationId xmlns:a16="http://schemas.microsoft.com/office/drawing/2014/main" id="{52BF8F45-D39C-D24A-97A6-19B26C464F36}"/>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20" name="Frame 19">
            <a:extLst>
              <a:ext uri="{FF2B5EF4-FFF2-40B4-BE49-F238E27FC236}">
                <a16:creationId xmlns:a16="http://schemas.microsoft.com/office/drawing/2014/main" id="{30DB626E-162C-9841-8FD8-89847358D500}"/>
              </a:ext>
            </a:extLst>
          </p:cNvPr>
          <p:cNvSpPr/>
          <p:nvPr/>
        </p:nvSpPr>
        <p:spPr>
          <a:xfrm>
            <a:off x="0" y="-4935"/>
            <a:ext cx="12192000" cy="6862936"/>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6A74038-7F0D-9143-888F-DF445FBD45BC}"/>
              </a:ext>
            </a:extLst>
          </p:cNvPr>
          <p:cNvSpPr txBox="1"/>
          <p:nvPr/>
        </p:nvSpPr>
        <p:spPr>
          <a:xfrm>
            <a:off x="3536952" y="1474182"/>
            <a:ext cx="1060144" cy="584775"/>
          </a:xfrm>
          <a:prstGeom prst="rect">
            <a:avLst/>
          </a:prstGeom>
          <a:noFill/>
        </p:spPr>
        <p:txBody>
          <a:bodyPr wrap="square" rtlCol="0">
            <a:spAutoFit/>
          </a:bodyPr>
          <a:lstStyle/>
          <a:p>
            <a:r>
              <a:rPr lang="en-US" sz="3200" b="1" dirty="0">
                <a:solidFill>
                  <a:schemeClr val="accent1"/>
                </a:solidFill>
              </a:rPr>
              <a:t>P=1</a:t>
            </a:r>
          </a:p>
        </p:txBody>
      </p:sp>
      <p:sp>
        <p:nvSpPr>
          <p:cNvPr id="10" name="TextBox 9">
            <a:extLst>
              <a:ext uri="{FF2B5EF4-FFF2-40B4-BE49-F238E27FC236}">
                <a16:creationId xmlns:a16="http://schemas.microsoft.com/office/drawing/2014/main" id="{A7E3C410-066C-754D-B1D1-2870AA368C62}"/>
              </a:ext>
            </a:extLst>
          </p:cNvPr>
          <p:cNvSpPr txBox="1"/>
          <p:nvPr/>
        </p:nvSpPr>
        <p:spPr>
          <a:xfrm>
            <a:off x="8410560" y="1650655"/>
            <a:ext cx="1060144" cy="584775"/>
          </a:xfrm>
          <a:prstGeom prst="rect">
            <a:avLst/>
          </a:prstGeom>
          <a:noFill/>
        </p:spPr>
        <p:txBody>
          <a:bodyPr wrap="square" rtlCol="0">
            <a:spAutoFit/>
          </a:bodyPr>
          <a:lstStyle/>
          <a:p>
            <a:r>
              <a:rPr lang="en-US" sz="3200" b="1" dirty="0">
                <a:solidFill>
                  <a:schemeClr val="accent1"/>
                </a:solidFill>
              </a:rPr>
              <a:t>P=2</a:t>
            </a:r>
          </a:p>
        </p:txBody>
      </p:sp>
      <p:sp>
        <p:nvSpPr>
          <p:cNvPr id="12" name="TextBox 11">
            <a:extLst>
              <a:ext uri="{FF2B5EF4-FFF2-40B4-BE49-F238E27FC236}">
                <a16:creationId xmlns:a16="http://schemas.microsoft.com/office/drawing/2014/main" id="{6DE55C29-287F-0C4A-B0E7-D4814FC7E80D}"/>
              </a:ext>
            </a:extLst>
          </p:cNvPr>
          <p:cNvSpPr txBox="1"/>
          <p:nvPr/>
        </p:nvSpPr>
        <p:spPr>
          <a:xfrm>
            <a:off x="3062258" y="4812309"/>
            <a:ext cx="1060144" cy="584775"/>
          </a:xfrm>
          <a:prstGeom prst="rect">
            <a:avLst/>
          </a:prstGeom>
          <a:noFill/>
        </p:spPr>
        <p:txBody>
          <a:bodyPr wrap="square" rtlCol="0">
            <a:spAutoFit/>
          </a:bodyPr>
          <a:lstStyle/>
          <a:p>
            <a:r>
              <a:rPr lang="en-US" sz="3200" b="1" dirty="0">
                <a:solidFill>
                  <a:schemeClr val="accent1"/>
                </a:solidFill>
              </a:rPr>
              <a:t>P=5</a:t>
            </a:r>
          </a:p>
        </p:txBody>
      </p:sp>
      <p:sp>
        <p:nvSpPr>
          <p:cNvPr id="13" name="TextBox 12">
            <a:extLst>
              <a:ext uri="{FF2B5EF4-FFF2-40B4-BE49-F238E27FC236}">
                <a16:creationId xmlns:a16="http://schemas.microsoft.com/office/drawing/2014/main" id="{F87035BB-CA7A-DD4B-84F6-6E75004CEC40}"/>
              </a:ext>
            </a:extLst>
          </p:cNvPr>
          <p:cNvSpPr txBox="1"/>
          <p:nvPr/>
        </p:nvSpPr>
        <p:spPr>
          <a:xfrm>
            <a:off x="7946369" y="4870795"/>
            <a:ext cx="1060144" cy="584775"/>
          </a:xfrm>
          <a:prstGeom prst="rect">
            <a:avLst/>
          </a:prstGeom>
          <a:noFill/>
        </p:spPr>
        <p:txBody>
          <a:bodyPr wrap="square" rtlCol="0">
            <a:spAutoFit/>
          </a:bodyPr>
          <a:lstStyle/>
          <a:p>
            <a:r>
              <a:rPr lang="en-US" sz="3200" b="1" dirty="0">
                <a:solidFill>
                  <a:schemeClr val="accent1"/>
                </a:solidFill>
              </a:rPr>
              <a:t>P=10</a:t>
            </a:r>
          </a:p>
        </p:txBody>
      </p:sp>
      <p:sp>
        <p:nvSpPr>
          <p:cNvPr id="14" name="Rectangle 13">
            <a:extLst>
              <a:ext uri="{FF2B5EF4-FFF2-40B4-BE49-F238E27FC236}">
                <a16:creationId xmlns:a16="http://schemas.microsoft.com/office/drawing/2014/main" id="{E8832852-4E1C-EC46-9861-0A9AC8D79A06}"/>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28137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00450F70-E8A7-C443-95F1-AE07243CD242}"/>
              </a:ext>
            </a:extLst>
          </p:cNvPr>
          <p:cNvPicPr>
            <a:picLocks noChangeAspect="1"/>
          </p:cNvPicPr>
          <p:nvPr/>
        </p:nvPicPr>
        <p:blipFill>
          <a:blip r:embed="rId2"/>
          <a:stretch>
            <a:fillRect/>
          </a:stretch>
        </p:blipFill>
        <p:spPr>
          <a:xfrm>
            <a:off x="0" y="217656"/>
            <a:ext cx="4395019" cy="375122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08C595-2AF2-0348-BE5A-0D5D5B64B52A}"/>
              </a:ext>
            </a:extLst>
          </p:cNvPr>
          <p:cNvPicPr>
            <a:picLocks noChangeAspect="1"/>
          </p:cNvPicPr>
          <p:nvPr/>
        </p:nvPicPr>
        <p:blipFill>
          <a:blip r:embed="rId3"/>
          <a:stretch>
            <a:fillRect/>
          </a:stretch>
        </p:blipFill>
        <p:spPr>
          <a:xfrm>
            <a:off x="97007" y="3722060"/>
            <a:ext cx="4087921" cy="3135940"/>
          </a:xfrm>
          <a:prstGeom prst="rect">
            <a:avLst/>
          </a:prstGeom>
        </p:spPr>
      </p:pic>
      <p:pic>
        <p:nvPicPr>
          <p:cNvPr id="6" name="Picture 5" descr="A screenshot of a map&#10;&#10;Description automatically generated">
            <a:extLst>
              <a:ext uri="{FF2B5EF4-FFF2-40B4-BE49-F238E27FC236}">
                <a16:creationId xmlns:a16="http://schemas.microsoft.com/office/drawing/2014/main" id="{EBCD60E6-E096-2B40-B107-F43CB0A0990E}"/>
              </a:ext>
            </a:extLst>
          </p:cNvPr>
          <p:cNvPicPr>
            <a:picLocks noChangeAspect="1"/>
          </p:cNvPicPr>
          <p:nvPr/>
        </p:nvPicPr>
        <p:blipFill>
          <a:blip r:embed="rId4"/>
          <a:stretch>
            <a:fillRect/>
          </a:stretch>
        </p:blipFill>
        <p:spPr>
          <a:xfrm>
            <a:off x="4395019" y="3329715"/>
            <a:ext cx="4822723" cy="3447457"/>
          </a:xfrm>
          <a:prstGeom prst="rect">
            <a:avLst/>
          </a:prstGeom>
        </p:spPr>
      </p:pic>
      <p:sp>
        <p:nvSpPr>
          <p:cNvPr id="7" name="Snip Same Side Corner Rectangle 6">
            <a:extLst>
              <a:ext uri="{FF2B5EF4-FFF2-40B4-BE49-F238E27FC236}">
                <a16:creationId xmlns:a16="http://schemas.microsoft.com/office/drawing/2014/main" id="{4C4198E4-B888-CE48-999B-C9CE455E570B}"/>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8123B67-7991-BE48-BC6D-331E6CB29C12}"/>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E8366D2-DC8A-8F48-AA4F-2FADF1657B76}"/>
              </a:ext>
            </a:extLst>
          </p:cNvPr>
          <p:cNvSpPr txBox="1"/>
          <p:nvPr/>
        </p:nvSpPr>
        <p:spPr>
          <a:xfrm>
            <a:off x="2789516" y="1631116"/>
            <a:ext cx="1060144" cy="584775"/>
          </a:xfrm>
          <a:prstGeom prst="rect">
            <a:avLst/>
          </a:prstGeom>
          <a:noFill/>
        </p:spPr>
        <p:txBody>
          <a:bodyPr wrap="square" rtlCol="0">
            <a:spAutoFit/>
          </a:bodyPr>
          <a:lstStyle/>
          <a:p>
            <a:r>
              <a:rPr lang="en-US" sz="3200" b="1" dirty="0">
                <a:solidFill>
                  <a:srgbClr val="003B04"/>
                </a:solidFill>
              </a:rPr>
              <a:t>P=15</a:t>
            </a:r>
          </a:p>
        </p:txBody>
      </p:sp>
      <p:sp>
        <p:nvSpPr>
          <p:cNvPr id="10" name="TextBox 9">
            <a:extLst>
              <a:ext uri="{FF2B5EF4-FFF2-40B4-BE49-F238E27FC236}">
                <a16:creationId xmlns:a16="http://schemas.microsoft.com/office/drawing/2014/main" id="{55D936CC-FAAD-5147-B3D7-D56B3251CEF3}"/>
              </a:ext>
            </a:extLst>
          </p:cNvPr>
          <p:cNvSpPr txBox="1"/>
          <p:nvPr/>
        </p:nvSpPr>
        <p:spPr>
          <a:xfrm>
            <a:off x="2914694" y="4823317"/>
            <a:ext cx="1060144" cy="584775"/>
          </a:xfrm>
          <a:prstGeom prst="rect">
            <a:avLst/>
          </a:prstGeom>
          <a:noFill/>
        </p:spPr>
        <p:txBody>
          <a:bodyPr wrap="square" rtlCol="0">
            <a:spAutoFit/>
          </a:bodyPr>
          <a:lstStyle/>
          <a:p>
            <a:r>
              <a:rPr lang="en-US" sz="3200" b="1" dirty="0">
                <a:solidFill>
                  <a:srgbClr val="003B04"/>
                </a:solidFill>
              </a:rPr>
              <a:t>P=20</a:t>
            </a:r>
          </a:p>
        </p:txBody>
      </p:sp>
      <p:sp>
        <p:nvSpPr>
          <p:cNvPr id="11" name="TextBox 10">
            <a:extLst>
              <a:ext uri="{FF2B5EF4-FFF2-40B4-BE49-F238E27FC236}">
                <a16:creationId xmlns:a16="http://schemas.microsoft.com/office/drawing/2014/main" id="{B7E8A77A-3448-C34F-A3E3-18FA4A0824C1}"/>
              </a:ext>
            </a:extLst>
          </p:cNvPr>
          <p:cNvSpPr txBox="1"/>
          <p:nvPr/>
        </p:nvSpPr>
        <p:spPr>
          <a:xfrm>
            <a:off x="7743679" y="4656090"/>
            <a:ext cx="1060144" cy="584775"/>
          </a:xfrm>
          <a:prstGeom prst="rect">
            <a:avLst/>
          </a:prstGeom>
          <a:noFill/>
        </p:spPr>
        <p:txBody>
          <a:bodyPr wrap="square" rtlCol="0">
            <a:spAutoFit/>
          </a:bodyPr>
          <a:lstStyle/>
          <a:p>
            <a:r>
              <a:rPr lang="en-US" sz="3200" b="1" dirty="0">
                <a:solidFill>
                  <a:srgbClr val="003B04"/>
                </a:solidFill>
              </a:rPr>
              <a:t>P=50</a:t>
            </a:r>
          </a:p>
        </p:txBody>
      </p:sp>
      <p:sp>
        <p:nvSpPr>
          <p:cNvPr id="12" name="Rectangle 11">
            <a:extLst>
              <a:ext uri="{FF2B5EF4-FFF2-40B4-BE49-F238E27FC236}">
                <a16:creationId xmlns:a16="http://schemas.microsoft.com/office/drawing/2014/main" id="{2439CD98-5C99-E045-913B-F9D9CEAB1DFD}"/>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8864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3718D9-824F-A64A-A982-EAFFCF5CD10C}"/>
              </a:ext>
            </a:extLst>
          </p:cNvPr>
          <p:cNvGraphicFramePr>
            <a:graphicFrameLocks noGrp="1"/>
          </p:cNvGraphicFramePr>
          <p:nvPr>
            <p:extLst>
              <p:ext uri="{D42A27DB-BD31-4B8C-83A1-F6EECF244321}">
                <p14:modId xmlns:p14="http://schemas.microsoft.com/office/powerpoint/2010/main" val="3288635310"/>
              </p:ext>
            </p:extLst>
          </p:nvPr>
        </p:nvGraphicFramePr>
        <p:xfrm>
          <a:off x="3225939" y="4313459"/>
          <a:ext cx="8128001" cy="12801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733263448"/>
                    </a:ext>
                  </a:extLst>
                </a:gridCol>
                <a:gridCol w="1161143">
                  <a:extLst>
                    <a:ext uri="{9D8B030D-6E8A-4147-A177-3AD203B41FA5}">
                      <a16:colId xmlns:a16="http://schemas.microsoft.com/office/drawing/2014/main" val="2045267229"/>
                    </a:ext>
                  </a:extLst>
                </a:gridCol>
                <a:gridCol w="1161143">
                  <a:extLst>
                    <a:ext uri="{9D8B030D-6E8A-4147-A177-3AD203B41FA5}">
                      <a16:colId xmlns:a16="http://schemas.microsoft.com/office/drawing/2014/main" val="800068432"/>
                    </a:ext>
                  </a:extLst>
                </a:gridCol>
                <a:gridCol w="1161143">
                  <a:extLst>
                    <a:ext uri="{9D8B030D-6E8A-4147-A177-3AD203B41FA5}">
                      <a16:colId xmlns:a16="http://schemas.microsoft.com/office/drawing/2014/main" val="1139398355"/>
                    </a:ext>
                  </a:extLst>
                </a:gridCol>
                <a:gridCol w="1161143">
                  <a:extLst>
                    <a:ext uri="{9D8B030D-6E8A-4147-A177-3AD203B41FA5}">
                      <a16:colId xmlns:a16="http://schemas.microsoft.com/office/drawing/2014/main" val="3119507338"/>
                    </a:ext>
                  </a:extLst>
                </a:gridCol>
                <a:gridCol w="1161143">
                  <a:extLst>
                    <a:ext uri="{9D8B030D-6E8A-4147-A177-3AD203B41FA5}">
                      <a16:colId xmlns:a16="http://schemas.microsoft.com/office/drawing/2014/main" val="3200462245"/>
                    </a:ext>
                  </a:extLst>
                </a:gridCol>
                <a:gridCol w="1161143">
                  <a:extLst>
                    <a:ext uri="{9D8B030D-6E8A-4147-A177-3AD203B41FA5}">
                      <a16:colId xmlns:a16="http://schemas.microsoft.com/office/drawing/2014/main" val="1491121878"/>
                    </a:ext>
                  </a:extLst>
                </a:gridCol>
              </a:tblGrid>
              <a:tr h="245379">
                <a:tc>
                  <a:txBody>
                    <a:bodyPr/>
                    <a:lstStyle/>
                    <a:p>
                      <a:r>
                        <a:rPr lang="en-US" dirty="0"/>
                        <a:t>P=1</a:t>
                      </a:r>
                    </a:p>
                  </a:txBody>
                  <a:tcPr/>
                </a:tc>
                <a:tc>
                  <a:txBody>
                    <a:bodyPr/>
                    <a:lstStyle/>
                    <a:p>
                      <a:r>
                        <a:rPr lang="en-US" dirty="0"/>
                        <a:t>P=2</a:t>
                      </a:r>
                    </a:p>
                  </a:txBody>
                  <a:tcPr/>
                </a:tc>
                <a:tc>
                  <a:txBody>
                    <a:bodyPr/>
                    <a:lstStyle/>
                    <a:p>
                      <a:r>
                        <a:rPr lang="en-US" dirty="0"/>
                        <a:t>P=5</a:t>
                      </a:r>
                    </a:p>
                  </a:txBody>
                  <a:tcPr/>
                </a:tc>
                <a:tc>
                  <a:txBody>
                    <a:bodyPr/>
                    <a:lstStyle/>
                    <a:p>
                      <a:r>
                        <a:rPr lang="en-US" dirty="0"/>
                        <a:t>P=10</a:t>
                      </a:r>
                    </a:p>
                  </a:txBody>
                  <a:tcPr/>
                </a:tc>
                <a:tc>
                  <a:txBody>
                    <a:bodyPr/>
                    <a:lstStyle/>
                    <a:p>
                      <a:r>
                        <a:rPr lang="en-US" dirty="0"/>
                        <a:t>P=15</a:t>
                      </a:r>
                    </a:p>
                  </a:txBody>
                  <a:tcPr/>
                </a:tc>
                <a:tc>
                  <a:txBody>
                    <a:bodyPr/>
                    <a:lstStyle/>
                    <a:p>
                      <a:r>
                        <a:rPr lang="en-US" dirty="0"/>
                        <a:t>P=20</a:t>
                      </a:r>
                    </a:p>
                  </a:txBody>
                  <a:tcPr/>
                </a:tc>
                <a:tc>
                  <a:txBody>
                    <a:bodyPr/>
                    <a:lstStyle/>
                    <a:p>
                      <a:r>
                        <a:rPr lang="en-US" dirty="0"/>
                        <a:t>P=50</a:t>
                      </a:r>
                    </a:p>
                  </a:txBody>
                  <a:tcPr/>
                </a:tc>
                <a:extLst>
                  <a:ext uri="{0D108BD9-81ED-4DB2-BD59-A6C34878D82A}">
                    <a16:rowId xmlns:a16="http://schemas.microsoft.com/office/drawing/2014/main" val="1045984110"/>
                  </a:ext>
                </a:extLst>
              </a:tr>
              <a:tr h="370840">
                <a:tc>
                  <a:txBody>
                    <a:bodyPr/>
                    <a:lstStyle/>
                    <a:p>
                      <a:r>
                        <a:rPr lang="en-US" dirty="0"/>
                        <a:t>144.4700</a:t>
                      </a:r>
                    </a:p>
                    <a:p>
                      <a:r>
                        <a:rPr lang="en-US" dirty="0"/>
                        <a:t>   50.3500</a:t>
                      </a:r>
                    </a:p>
                    <a:p>
                      <a:r>
                        <a:rPr lang="en-US" dirty="0"/>
                        <a:t>    5.6300</a:t>
                      </a:r>
                    </a:p>
                  </a:txBody>
                  <a:tcPr/>
                </a:tc>
                <a:tc>
                  <a:txBody>
                    <a:bodyPr/>
                    <a:lstStyle/>
                    <a:p>
                      <a:r>
                        <a:rPr lang="en-US" dirty="0"/>
                        <a:t>63.6800</a:t>
                      </a:r>
                    </a:p>
                    <a:p>
                      <a:r>
                        <a:rPr lang="en-US" dirty="0"/>
                        <a:t>   27.1700</a:t>
                      </a:r>
                    </a:p>
                    <a:p>
                      <a:r>
                        <a:rPr lang="en-US" dirty="0"/>
                        <a:t>    3.2900</a:t>
                      </a:r>
                    </a:p>
                  </a:txBody>
                  <a:tcPr/>
                </a:tc>
                <a:tc>
                  <a:txBody>
                    <a:bodyPr/>
                    <a:lstStyle/>
                    <a:p>
                      <a:r>
                        <a:rPr lang="en-US" dirty="0"/>
                        <a:t>20.3900</a:t>
                      </a:r>
                    </a:p>
                    <a:p>
                      <a:r>
                        <a:rPr lang="en-US" dirty="0"/>
                        <a:t>   10.8200</a:t>
                      </a:r>
                    </a:p>
                    <a:p>
                      <a:r>
                        <a:rPr lang="en-US" dirty="0"/>
                        <a:t>    0.8900</a:t>
                      </a:r>
                    </a:p>
                  </a:txBody>
                  <a:tcPr/>
                </a:tc>
                <a:tc>
                  <a:txBody>
                    <a:bodyPr/>
                    <a:lstStyle/>
                    <a:p>
                      <a:r>
                        <a:rPr lang="en-US" dirty="0"/>
                        <a:t>7.6900</a:t>
                      </a:r>
                    </a:p>
                    <a:p>
                      <a:r>
                        <a:rPr lang="en-US" dirty="0"/>
                        <a:t>    3.9300</a:t>
                      </a:r>
                    </a:p>
                    <a:p>
                      <a:r>
                        <a:rPr lang="en-US" dirty="0"/>
                        <a:t>    0.1800</a:t>
                      </a:r>
                    </a:p>
                  </a:txBody>
                  <a:tcPr/>
                </a:tc>
                <a:tc>
                  <a:txBody>
                    <a:bodyPr/>
                    <a:lstStyle/>
                    <a:p>
                      <a:r>
                        <a:rPr lang="en-US" dirty="0"/>
                        <a:t>4.0600</a:t>
                      </a:r>
                    </a:p>
                    <a:p>
                      <a:r>
                        <a:rPr lang="en-US" dirty="0"/>
                        <a:t>    1.6700</a:t>
                      </a:r>
                    </a:p>
                    <a:p>
                      <a:r>
                        <a:rPr lang="en-US" dirty="0"/>
                        <a:t>    0.0600</a:t>
                      </a:r>
                    </a:p>
                  </a:txBody>
                  <a:tcPr/>
                </a:tc>
                <a:tc>
                  <a:txBody>
                    <a:bodyPr/>
                    <a:lstStyle/>
                    <a:p>
                      <a:r>
                        <a:rPr lang="en-US" dirty="0"/>
                        <a:t> 2.9600</a:t>
                      </a:r>
                    </a:p>
                    <a:p>
                      <a:r>
                        <a:rPr lang="en-US" dirty="0"/>
                        <a:t>    0.8900</a:t>
                      </a:r>
                    </a:p>
                    <a:p>
                      <a:r>
                        <a:rPr lang="en-US" dirty="0"/>
                        <a:t>    0.0400</a:t>
                      </a:r>
                    </a:p>
                  </a:txBody>
                  <a:tcPr/>
                </a:tc>
                <a:tc>
                  <a:txBody>
                    <a:bodyPr/>
                    <a:lstStyle/>
                    <a:p>
                      <a:r>
                        <a:rPr lang="en-US" dirty="0"/>
                        <a:t>0.5094</a:t>
                      </a:r>
                    </a:p>
                    <a:p>
                      <a:r>
                        <a:rPr lang="en-US" dirty="0"/>
                        <a:t>    0.0451</a:t>
                      </a:r>
                    </a:p>
                    <a:p>
                      <a:r>
                        <a:rPr lang="en-US" dirty="0"/>
                        <a:t>    0.0122</a:t>
                      </a:r>
                    </a:p>
                  </a:txBody>
                  <a:tcPr/>
                </a:tc>
                <a:extLst>
                  <a:ext uri="{0D108BD9-81ED-4DB2-BD59-A6C34878D82A}">
                    <a16:rowId xmlns:a16="http://schemas.microsoft.com/office/drawing/2014/main" val="1233544286"/>
                  </a:ext>
                </a:extLst>
              </a:tr>
            </a:tbl>
          </a:graphicData>
        </a:graphic>
      </p:graphicFrame>
      <p:graphicFrame>
        <p:nvGraphicFramePr>
          <p:cNvPr id="5" name="Table 4">
            <a:extLst>
              <a:ext uri="{FF2B5EF4-FFF2-40B4-BE49-F238E27FC236}">
                <a16:creationId xmlns:a16="http://schemas.microsoft.com/office/drawing/2014/main" id="{153ABC5D-BDB8-3747-A2DC-C1E2A908BE45}"/>
              </a:ext>
            </a:extLst>
          </p:cNvPr>
          <p:cNvGraphicFramePr>
            <a:graphicFrameLocks noGrp="1"/>
          </p:cNvGraphicFramePr>
          <p:nvPr>
            <p:extLst>
              <p:ext uri="{D42A27DB-BD31-4B8C-83A1-F6EECF244321}">
                <p14:modId xmlns:p14="http://schemas.microsoft.com/office/powerpoint/2010/main" val="3564167032"/>
              </p:ext>
            </p:extLst>
          </p:nvPr>
        </p:nvGraphicFramePr>
        <p:xfrm>
          <a:off x="3225939" y="1255535"/>
          <a:ext cx="8128000" cy="18303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8177337"/>
                    </a:ext>
                  </a:extLst>
                </a:gridCol>
                <a:gridCol w="2032000">
                  <a:extLst>
                    <a:ext uri="{9D8B030D-6E8A-4147-A177-3AD203B41FA5}">
                      <a16:colId xmlns:a16="http://schemas.microsoft.com/office/drawing/2014/main" val="1212718575"/>
                    </a:ext>
                  </a:extLst>
                </a:gridCol>
                <a:gridCol w="2032000">
                  <a:extLst>
                    <a:ext uri="{9D8B030D-6E8A-4147-A177-3AD203B41FA5}">
                      <a16:colId xmlns:a16="http://schemas.microsoft.com/office/drawing/2014/main" val="1126500245"/>
                    </a:ext>
                  </a:extLst>
                </a:gridCol>
                <a:gridCol w="2032000">
                  <a:extLst>
                    <a:ext uri="{9D8B030D-6E8A-4147-A177-3AD203B41FA5}">
                      <a16:colId xmlns:a16="http://schemas.microsoft.com/office/drawing/2014/main" val="3825439303"/>
                    </a:ext>
                  </a:extLst>
                </a:gridCol>
              </a:tblGrid>
              <a:tr h="367287">
                <a:tc>
                  <a:txBody>
                    <a:bodyPr/>
                    <a:lstStyle/>
                    <a:p>
                      <a:r>
                        <a:rPr lang="en-US" dirty="0"/>
                        <a:t>L=5</a:t>
                      </a:r>
                    </a:p>
                  </a:txBody>
                  <a:tcPr/>
                </a:tc>
                <a:tc>
                  <a:txBody>
                    <a:bodyPr/>
                    <a:lstStyle/>
                    <a:p>
                      <a:r>
                        <a:rPr lang="en-US" dirty="0"/>
                        <a:t>L=10</a:t>
                      </a:r>
                    </a:p>
                  </a:txBody>
                  <a:tcPr/>
                </a:tc>
                <a:tc>
                  <a:txBody>
                    <a:bodyPr/>
                    <a:lstStyle/>
                    <a:p>
                      <a:r>
                        <a:rPr lang="en-US" dirty="0"/>
                        <a:t>L=15</a:t>
                      </a:r>
                    </a:p>
                  </a:txBody>
                  <a:tcPr/>
                </a:tc>
                <a:tc>
                  <a:txBody>
                    <a:bodyPr/>
                    <a:lstStyle/>
                    <a:p>
                      <a:endParaRPr lang="en-US"/>
                    </a:p>
                  </a:txBody>
                  <a:tcPr/>
                </a:tc>
                <a:extLst>
                  <a:ext uri="{0D108BD9-81ED-4DB2-BD59-A6C34878D82A}">
                    <a16:rowId xmlns:a16="http://schemas.microsoft.com/office/drawing/2014/main" val="3117078247"/>
                  </a:ext>
                </a:extLst>
              </a:tr>
              <a:tr h="370840">
                <a:tc>
                  <a:txBody>
                    <a:bodyPr/>
                    <a:lstStyle/>
                    <a:p>
                      <a:r>
                        <a:rPr lang="en-US" dirty="0"/>
                        <a:t>0.8547, L=4</a:t>
                      </a:r>
                    </a:p>
                    <a:p>
                      <a:r>
                        <a:rPr lang="en-US" dirty="0"/>
                        <a:t>1.8181, L=3</a:t>
                      </a:r>
                    </a:p>
                    <a:p>
                      <a:r>
                        <a:rPr lang="en-US" dirty="0"/>
                        <a:t>3.448, L=2</a:t>
                      </a:r>
                    </a:p>
                    <a:p>
                      <a:endParaRPr lang="en-US" dirty="0"/>
                    </a:p>
                  </a:txBody>
                  <a:tcPr/>
                </a:tc>
                <a:tc>
                  <a:txBody>
                    <a:bodyPr/>
                    <a:lstStyle/>
                    <a:p>
                      <a:r>
                        <a:rPr lang="en-US" dirty="0"/>
                        <a:t>0.246, L=9</a:t>
                      </a:r>
                    </a:p>
                    <a:p>
                      <a:r>
                        <a:rPr lang="en-US" dirty="0"/>
                        <a:t>0.478, L=6</a:t>
                      </a:r>
                    </a:p>
                    <a:p>
                      <a:r>
                        <a:rPr lang="en-US" dirty="0"/>
                        <a:t>5.0, L=2</a:t>
                      </a:r>
                    </a:p>
                  </a:txBody>
                  <a:tcPr/>
                </a:tc>
                <a:tc>
                  <a:txBody>
                    <a:bodyPr/>
                    <a:lstStyle/>
                    <a:p>
                      <a:r>
                        <a:rPr lang="en-US" dirty="0"/>
                        <a:t>0.0687, L=14</a:t>
                      </a:r>
                    </a:p>
                    <a:p>
                      <a:r>
                        <a:rPr lang="en-US" dirty="0"/>
                        <a:t>0.120, L=11</a:t>
                      </a:r>
                    </a:p>
                    <a:p>
                      <a:r>
                        <a:rPr lang="en-US" dirty="0"/>
                        <a:t>5.0, L=2</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672936154"/>
                  </a:ext>
                </a:extLst>
              </a:tr>
            </a:tbl>
          </a:graphicData>
        </a:graphic>
      </p:graphicFrame>
      <p:sp>
        <p:nvSpPr>
          <p:cNvPr id="6" name="TextBox 5">
            <a:extLst>
              <a:ext uri="{FF2B5EF4-FFF2-40B4-BE49-F238E27FC236}">
                <a16:creationId xmlns:a16="http://schemas.microsoft.com/office/drawing/2014/main" id="{EE027E5F-9B60-4649-B799-83D8A4232F7A}"/>
              </a:ext>
            </a:extLst>
          </p:cNvPr>
          <p:cNvSpPr txBox="1"/>
          <p:nvPr/>
        </p:nvSpPr>
        <p:spPr>
          <a:xfrm>
            <a:off x="712637" y="1788759"/>
            <a:ext cx="2287172" cy="646331"/>
          </a:xfrm>
          <a:prstGeom prst="rect">
            <a:avLst/>
          </a:prstGeom>
          <a:noFill/>
        </p:spPr>
        <p:txBody>
          <a:bodyPr wrap="square" rtlCol="0">
            <a:spAutoFit/>
          </a:bodyPr>
          <a:lstStyle/>
          <a:p>
            <a:pPr algn="r"/>
            <a:r>
              <a:rPr lang="en-US" dirty="0" err="1"/>
              <a:t>Depol</a:t>
            </a:r>
            <a:r>
              <a:rPr lang="en-US" dirty="0"/>
              <a:t> Rate at Start, midpoint, and end</a:t>
            </a:r>
          </a:p>
        </p:txBody>
      </p:sp>
      <p:sp>
        <p:nvSpPr>
          <p:cNvPr id="7" name="TextBox 6">
            <a:extLst>
              <a:ext uri="{FF2B5EF4-FFF2-40B4-BE49-F238E27FC236}">
                <a16:creationId xmlns:a16="http://schemas.microsoft.com/office/drawing/2014/main" id="{EBF51240-695D-144A-849C-2C41C6C374F6}"/>
              </a:ext>
            </a:extLst>
          </p:cNvPr>
          <p:cNvSpPr txBox="1"/>
          <p:nvPr/>
        </p:nvSpPr>
        <p:spPr>
          <a:xfrm>
            <a:off x="1486609" y="1255535"/>
            <a:ext cx="1513200" cy="369332"/>
          </a:xfrm>
          <a:prstGeom prst="rect">
            <a:avLst/>
          </a:prstGeom>
          <a:noFill/>
        </p:spPr>
        <p:txBody>
          <a:bodyPr wrap="square" rtlCol="0">
            <a:spAutoFit/>
          </a:bodyPr>
          <a:lstStyle/>
          <a:p>
            <a:pPr algn="r"/>
            <a:r>
              <a:rPr lang="en-US" dirty="0"/>
              <a:t>Initial Length</a:t>
            </a:r>
          </a:p>
        </p:txBody>
      </p:sp>
      <p:sp>
        <p:nvSpPr>
          <p:cNvPr id="8" name="TextBox 7">
            <a:extLst>
              <a:ext uri="{FF2B5EF4-FFF2-40B4-BE49-F238E27FC236}">
                <a16:creationId xmlns:a16="http://schemas.microsoft.com/office/drawing/2014/main" id="{3BB59044-C009-1047-A277-8A21A6E690F4}"/>
              </a:ext>
            </a:extLst>
          </p:cNvPr>
          <p:cNvSpPr txBox="1"/>
          <p:nvPr/>
        </p:nvSpPr>
        <p:spPr>
          <a:xfrm>
            <a:off x="360288" y="4313459"/>
            <a:ext cx="2287172" cy="369332"/>
          </a:xfrm>
          <a:prstGeom prst="rect">
            <a:avLst/>
          </a:prstGeom>
          <a:noFill/>
        </p:spPr>
        <p:txBody>
          <a:bodyPr wrap="square" rtlCol="0">
            <a:spAutoFit/>
          </a:bodyPr>
          <a:lstStyle/>
          <a:p>
            <a:pPr algn="r"/>
            <a:r>
              <a:rPr lang="en-US" dirty="0"/>
              <a:t>Number of Proteins</a:t>
            </a:r>
          </a:p>
        </p:txBody>
      </p:sp>
      <p:sp>
        <p:nvSpPr>
          <p:cNvPr id="9" name="TextBox 8">
            <a:extLst>
              <a:ext uri="{FF2B5EF4-FFF2-40B4-BE49-F238E27FC236}">
                <a16:creationId xmlns:a16="http://schemas.microsoft.com/office/drawing/2014/main" id="{2CC7F20D-6F35-754E-B338-2C0687B4EDAD}"/>
              </a:ext>
            </a:extLst>
          </p:cNvPr>
          <p:cNvSpPr txBox="1"/>
          <p:nvPr/>
        </p:nvSpPr>
        <p:spPr>
          <a:xfrm>
            <a:off x="360288" y="4800516"/>
            <a:ext cx="2287172" cy="923330"/>
          </a:xfrm>
          <a:prstGeom prst="rect">
            <a:avLst/>
          </a:prstGeom>
          <a:noFill/>
        </p:spPr>
        <p:txBody>
          <a:bodyPr wrap="square" rtlCol="0">
            <a:spAutoFit/>
          </a:bodyPr>
          <a:lstStyle/>
          <a:p>
            <a:pPr algn="r"/>
            <a:r>
              <a:rPr lang="en-US" dirty="0" err="1"/>
              <a:t>Depol</a:t>
            </a:r>
            <a:r>
              <a:rPr lang="en-US" dirty="0"/>
              <a:t> Rate at Start, midpoint, and end (L=14, L=8, L=2)</a:t>
            </a:r>
          </a:p>
        </p:txBody>
      </p:sp>
    </p:spTree>
    <p:extLst>
      <p:ext uri="{BB962C8B-B14F-4D97-AF65-F5344CB8AC3E}">
        <p14:creationId xmlns:p14="http://schemas.microsoft.com/office/powerpoint/2010/main" val="38847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3E5EF-F341-C544-BDFF-841B8B0AC383}"/>
              </a:ext>
            </a:extLst>
          </p:cNvPr>
          <p:cNvSpPr>
            <a:spLocks noGrp="1"/>
          </p:cNvSpPr>
          <p:nvPr>
            <p:ph idx="1"/>
          </p:nvPr>
        </p:nvSpPr>
        <p:spPr>
          <a:xfrm>
            <a:off x="2348941" y="3110114"/>
            <a:ext cx="837907" cy="637772"/>
          </a:xfrm>
        </p:spPr>
        <p:txBody>
          <a:bodyPr>
            <a:normAutofit/>
          </a:bodyPr>
          <a:lstStyle/>
          <a:p>
            <a:pPr marL="0" indent="0" algn="r">
              <a:buNone/>
            </a:pPr>
            <a:r>
              <a:rPr lang="en-US" b="1" dirty="0"/>
              <a:t>For:</a:t>
            </a:r>
          </a:p>
          <a:p>
            <a:pPr marL="0" indent="0">
              <a:buNone/>
            </a:pPr>
            <a:endParaRPr lang="en-US" dirty="0"/>
          </a:p>
        </p:txBody>
      </p:sp>
      <p:sp>
        <p:nvSpPr>
          <p:cNvPr id="4" name="Rectangle 3">
            <a:extLst>
              <a:ext uri="{FF2B5EF4-FFF2-40B4-BE49-F238E27FC236}">
                <a16:creationId xmlns:a16="http://schemas.microsoft.com/office/drawing/2014/main" id="{809A1B0D-E1DD-7742-81C9-DBA689227682}"/>
              </a:ext>
            </a:extLst>
          </p:cNvPr>
          <p:cNvSpPr/>
          <p:nvPr/>
        </p:nvSpPr>
        <p:spPr>
          <a:xfrm>
            <a:off x="906159" y="3822313"/>
            <a:ext cx="2280689"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STARTING LENGTHS:</a:t>
            </a:r>
            <a:r>
              <a:rPr lang="en-US" dirty="0">
                <a:solidFill>
                  <a:schemeClr val="tx1"/>
                </a:solidFill>
              </a:rPr>
              <a:t> </a:t>
            </a:r>
          </a:p>
        </p:txBody>
      </p:sp>
      <p:sp>
        <p:nvSpPr>
          <p:cNvPr id="10" name="Rectangle 9">
            <a:extLst>
              <a:ext uri="{FF2B5EF4-FFF2-40B4-BE49-F238E27FC236}">
                <a16:creationId xmlns:a16="http://schemas.microsoft.com/office/drawing/2014/main" id="{9ADA571D-61C3-694E-88F7-62527D737590}"/>
              </a:ext>
            </a:extLst>
          </p:cNvPr>
          <p:cNvSpPr/>
          <p:nvPr/>
        </p:nvSpPr>
        <p:spPr>
          <a:xfrm>
            <a:off x="643504" y="5008319"/>
            <a:ext cx="2543344"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NUMBER OF PROTEINS:</a:t>
            </a:r>
            <a:endParaRPr lang="en-US" dirty="0">
              <a:solidFill>
                <a:schemeClr val="tx1"/>
              </a:solidFill>
            </a:endParaRPr>
          </a:p>
        </p:txBody>
      </p:sp>
      <p:grpSp>
        <p:nvGrpSpPr>
          <p:cNvPr id="30" name="Group 29">
            <a:extLst>
              <a:ext uri="{FF2B5EF4-FFF2-40B4-BE49-F238E27FC236}">
                <a16:creationId xmlns:a16="http://schemas.microsoft.com/office/drawing/2014/main" id="{CECC3312-6096-2446-96E5-A48EBBCD927E}"/>
              </a:ext>
            </a:extLst>
          </p:cNvPr>
          <p:cNvGrpSpPr/>
          <p:nvPr/>
        </p:nvGrpSpPr>
        <p:grpSpPr>
          <a:xfrm>
            <a:off x="3397570" y="3826072"/>
            <a:ext cx="1846398" cy="1500372"/>
            <a:chOff x="3060885" y="2532182"/>
            <a:chExt cx="1846398" cy="1500372"/>
          </a:xfrm>
        </p:grpSpPr>
        <p:sp>
          <p:nvSpPr>
            <p:cNvPr id="5" name="Rectangle 4">
              <a:extLst>
                <a:ext uri="{FF2B5EF4-FFF2-40B4-BE49-F238E27FC236}">
                  <a16:creationId xmlns:a16="http://schemas.microsoft.com/office/drawing/2014/main" id="{73D62ADF-FDBA-EA45-818C-85CD74A548AE}"/>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5" name="Rectangle 14">
              <a:extLst>
                <a:ext uri="{FF2B5EF4-FFF2-40B4-BE49-F238E27FC236}">
                  <a16:creationId xmlns:a16="http://schemas.microsoft.com/office/drawing/2014/main" id="{6F07C2CE-7B03-F745-A1FF-11D3095D93E6}"/>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16" name="Rectangle 15">
              <a:extLst>
                <a:ext uri="{FF2B5EF4-FFF2-40B4-BE49-F238E27FC236}">
                  <a16:creationId xmlns:a16="http://schemas.microsoft.com/office/drawing/2014/main" id="{4173268E-1FE6-A045-81B2-A73B3152D0BC}"/>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7" name="Rectangle 16">
              <a:extLst>
                <a:ext uri="{FF2B5EF4-FFF2-40B4-BE49-F238E27FC236}">
                  <a16:creationId xmlns:a16="http://schemas.microsoft.com/office/drawing/2014/main" id="{47ED1F09-5862-304A-AA3C-25EA310FC3A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18" name="Rectangle 17">
              <a:extLst>
                <a:ext uri="{FF2B5EF4-FFF2-40B4-BE49-F238E27FC236}">
                  <a16:creationId xmlns:a16="http://schemas.microsoft.com/office/drawing/2014/main" id="{5F576B14-5C2E-2642-9580-03EE66E21C83}"/>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20" name="Straight Connector 19">
              <a:extLst>
                <a:ext uri="{FF2B5EF4-FFF2-40B4-BE49-F238E27FC236}">
                  <a16:creationId xmlns:a16="http://schemas.microsoft.com/office/drawing/2014/main" id="{5E4D3E6F-3ADC-FA44-AE6A-259B071647F3}"/>
                </a:ext>
              </a:extLst>
            </p:cNvPr>
            <p:cNvCxnSpPr>
              <a:stCxn id="5" idx="2"/>
              <a:endCxn id="16"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BFE4B-7493-8E42-8C87-E1C51C1B860D}"/>
                </a:ext>
              </a:extLst>
            </p:cNvPr>
            <p:cNvCxnSpPr>
              <a:cxnSpLocks/>
              <a:stCxn id="5" idx="2"/>
              <a:endCxn id="15"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37248B-1879-9048-8260-5929CD99E8C5}"/>
                </a:ext>
              </a:extLst>
            </p:cNvPr>
            <p:cNvCxnSpPr>
              <a:cxnSpLocks/>
              <a:stCxn id="5" idx="2"/>
              <a:endCxn id="17"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20F5BE-83BE-D447-BD79-3EB9E515CABE}"/>
                </a:ext>
              </a:extLst>
            </p:cNvPr>
            <p:cNvCxnSpPr>
              <a:cxnSpLocks/>
              <a:stCxn id="5" idx="2"/>
              <a:endCxn id="18"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DABE237-E054-BC45-A97C-F123CDCD9401}"/>
              </a:ext>
            </a:extLst>
          </p:cNvPr>
          <p:cNvGrpSpPr/>
          <p:nvPr/>
        </p:nvGrpSpPr>
        <p:grpSpPr>
          <a:xfrm>
            <a:off x="5450878" y="3824191"/>
            <a:ext cx="1846398" cy="1500372"/>
            <a:chOff x="3060885" y="2532182"/>
            <a:chExt cx="1846398" cy="1500372"/>
          </a:xfrm>
        </p:grpSpPr>
        <p:sp>
          <p:nvSpPr>
            <p:cNvPr id="32" name="Rectangle 31">
              <a:extLst>
                <a:ext uri="{FF2B5EF4-FFF2-40B4-BE49-F238E27FC236}">
                  <a16:creationId xmlns:a16="http://schemas.microsoft.com/office/drawing/2014/main" id="{3637163F-7589-4B4D-A2B9-2F117E24F295}"/>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3" name="Rectangle 32">
              <a:extLst>
                <a:ext uri="{FF2B5EF4-FFF2-40B4-BE49-F238E27FC236}">
                  <a16:creationId xmlns:a16="http://schemas.microsoft.com/office/drawing/2014/main" id="{975EF3C2-099C-9946-9983-B27BFC43807A}"/>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4" name="Rectangle 33">
              <a:extLst>
                <a:ext uri="{FF2B5EF4-FFF2-40B4-BE49-F238E27FC236}">
                  <a16:creationId xmlns:a16="http://schemas.microsoft.com/office/drawing/2014/main" id="{2D85D553-F014-0B4E-8BC2-BA6AC2EFBA47}"/>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35" name="Rectangle 34">
              <a:extLst>
                <a:ext uri="{FF2B5EF4-FFF2-40B4-BE49-F238E27FC236}">
                  <a16:creationId xmlns:a16="http://schemas.microsoft.com/office/drawing/2014/main" id="{667D3CF7-95E1-B349-83FE-B293938F4981}"/>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36" name="Rectangle 35">
              <a:extLst>
                <a:ext uri="{FF2B5EF4-FFF2-40B4-BE49-F238E27FC236}">
                  <a16:creationId xmlns:a16="http://schemas.microsoft.com/office/drawing/2014/main" id="{A60314D4-6B7B-274C-ACB0-D4E67010DC1D}"/>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37" name="Straight Connector 36">
              <a:extLst>
                <a:ext uri="{FF2B5EF4-FFF2-40B4-BE49-F238E27FC236}">
                  <a16:creationId xmlns:a16="http://schemas.microsoft.com/office/drawing/2014/main" id="{E4A6263A-DF45-C744-BFBE-8EE4C656CEC0}"/>
                </a:ext>
              </a:extLst>
            </p:cNvPr>
            <p:cNvCxnSpPr>
              <a:stCxn id="32" idx="2"/>
              <a:endCxn id="3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974D0B-0A4D-AE49-A063-0A31E7172379}"/>
                </a:ext>
              </a:extLst>
            </p:cNvPr>
            <p:cNvCxnSpPr>
              <a:cxnSpLocks/>
              <a:stCxn id="32" idx="2"/>
              <a:endCxn id="3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D3434-FF6E-4041-9B7B-E0C452C5FAFD}"/>
                </a:ext>
              </a:extLst>
            </p:cNvPr>
            <p:cNvCxnSpPr>
              <a:cxnSpLocks/>
              <a:stCxn id="32" idx="2"/>
              <a:endCxn id="3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A4C8FB-461D-F646-AEB9-D6C1084F82DC}"/>
                </a:ext>
              </a:extLst>
            </p:cNvPr>
            <p:cNvCxnSpPr>
              <a:cxnSpLocks/>
              <a:stCxn id="32" idx="2"/>
              <a:endCxn id="3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B5543B-469C-D142-856F-BEECFACFACDE}"/>
              </a:ext>
            </a:extLst>
          </p:cNvPr>
          <p:cNvGrpSpPr/>
          <p:nvPr/>
        </p:nvGrpSpPr>
        <p:grpSpPr>
          <a:xfrm>
            <a:off x="7504186" y="3823577"/>
            <a:ext cx="1846398" cy="1500372"/>
            <a:chOff x="3060885" y="2532182"/>
            <a:chExt cx="1846398" cy="1500372"/>
          </a:xfrm>
        </p:grpSpPr>
        <p:sp>
          <p:nvSpPr>
            <p:cNvPr id="42" name="Rectangle 41">
              <a:extLst>
                <a:ext uri="{FF2B5EF4-FFF2-40B4-BE49-F238E27FC236}">
                  <a16:creationId xmlns:a16="http://schemas.microsoft.com/office/drawing/2014/main" id="{FC70E30E-385D-DF43-B341-29212F606773}"/>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3" name="Rectangle 42">
              <a:extLst>
                <a:ext uri="{FF2B5EF4-FFF2-40B4-BE49-F238E27FC236}">
                  <a16:creationId xmlns:a16="http://schemas.microsoft.com/office/drawing/2014/main" id="{BD019CC9-47F1-7F46-A1C3-B049AAE2E60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44" name="Rectangle 43">
              <a:extLst>
                <a:ext uri="{FF2B5EF4-FFF2-40B4-BE49-F238E27FC236}">
                  <a16:creationId xmlns:a16="http://schemas.microsoft.com/office/drawing/2014/main" id="{3755D6F6-E8C0-3041-AD24-62535A3777E0}"/>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45" name="Rectangle 44">
              <a:extLst>
                <a:ext uri="{FF2B5EF4-FFF2-40B4-BE49-F238E27FC236}">
                  <a16:creationId xmlns:a16="http://schemas.microsoft.com/office/drawing/2014/main" id="{D3B86D07-331F-344F-892A-BDBA2462FE24}"/>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6" name="Rectangle 45">
              <a:extLst>
                <a:ext uri="{FF2B5EF4-FFF2-40B4-BE49-F238E27FC236}">
                  <a16:creationId xmlns:a16="http://schemas.microsoft.com/office/drawing/2014/main" id="{2F33F106-C15E-404A-8805-8FA0DA4D6229}"/>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47" name="Straight Connector 46">
              <a:extLst>
                <a:ext uri="{FF2B5EF4-FFF2-40B4-BE49-F238E27FC236}">
                  <a16:creationId xmlns:a16="http://schemas.microsoft.com/office/drawing/2014/main" id="{0DD8A467-5C32-644F-A6C1-ECA4EFD4AA4A}"/>
                </a:ext>
              </a:extLst>
            </p:cNvPr>
            <p:cNvCxnSpPr>
              <a:stCxn id="42" idx="2"/>
              <a:endCxn id="4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96F0E3-8F93-7A42-ACF2-53CEA817132C}"/>
                </a:ext>
              </a:extLst>
            </p:cNvPr>
            <p:cNvCxnSpPr>
              <a:cxnSpLocks/>
              <a:stCxn id="42" idx="2"/>
              <a:endCxn id="4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6FB521-BD6A-9647-BA50-F2DD4AA0FC70}"/>
                </a:ext>
              </a:extLst>
            </p:cNvPr>
            <p:cNvCxnSpPr>
              <a:cxnSpLocks/>
              <a:stCxn id="42" idx="2"/>
              <a:endCxn id="4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F1B982-173E-A44C-B054-005570BD6BCE}"/>
                </a:ext>
              </a:extLst>
            </p:cNvPr>
            <p:cNvCxnSpPr>
              <a:cxnSpLocks/>
              <a:stCxn id="42" idx="2"/>
              <a:endCxn id="4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E22839-B1F9-D14B-BC51-FC42110A1373}"/>
              </a:ext>
            </a:extLst>
          </p:cNvPr>
          <p:cNvGrpSpPr/>
          <p:nvPr/>
        </p:nvGrpSpPr>
        <p:grpSpPr>
          <a:xfrm>
            <a:off x="9557494" y="3822313"/>
            <a:ext cx="1846398" cy="1500372"/>
            <a:chOff x="3060885" y="2532182"/>
            <a:chExt cx="1846398" cy="1500372"/>
          </a:xfrm>
        </p:grpSpPr>
        <p:sp>
          <p:nvSpPr>
            <p:cNvPr id="52" name="Rectangle 51">
              <a:extLst>
                <a:ext uri="{FF2B5EF4-FFF2-40B4-BE49-F238E27FC236}">
                  <a16:creationId xmlns:a16="http://schemas.microsoft.com/office/drawing/2014/main" id="{8E52FD75-477D-5D4D-8F0A-3F97A7A59B47}"/>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sp>
          <p:nvSpPr>
            <p:cNvPr id="53" name="Rectangle 52">
              <a:extLst>
                <a:ext uri="{FF2B5EF4-FFF2-40B4-BE49-F238E27FC236}">
                  <a16:creationId xmlns:a16="http://schemas.microsoft.com/office/drawing/2014/main" id="{E89AD3F9-A335-9041-A0AC-A9812E4A4A5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54" name="Rectangle 53">
              <a:extLst>
                <a:ext uri="{FF2B5EF4-FFF2-40B4-BE49-F238E27FC236}">
                  <a16:creationId xmlns:a16="http://schemas.microsoft.com/office/drawing/2014/main" id="{03495E6B-2BFA-474E-918E-8672B24301FA}"/>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55" name="Rectangle 54">
              <a:extLst>
                <a:ext uri="{FF2B5EF4-FFF2-40B4-BE49-F238E27FC236}">
                  <a16:creationId xmlns:a16="http://schemas.microsoft.com/office/drawing/2014/main" id="{C5D3D2FE-D6E1-9940-8353-6694518588E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56" name="Rectangle 55">
              <a:extLst>
                <a:ext uri="{FF2B5EF4-FFF2-40B4-BE49-F238E27FC236}">
                  <a16:creationId xmlns:a16="http://schemas.microsoft.com/office/drawing/2014/main" id="{C71B1F84-03C9-D341-B79D-000577EA8BA7}"/>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57" name="Straight Connector 56">
              <a:extLst>
                <a:ext uri="{FF2B5EF4-FFF2-40B4-BE49-F238E27FC236}">
                  <a16:creationId xmlns:a16="http://schemas.microsoft.com/office/drawing/2014/main" id="{6ABA6034-7893-D447-BD35-516DDEC31445}"/>
                </a:ext>
              </a:extLst>
            </p:cNvPr>
            <p:cNvCxnSpPr>
              <a:stCxn id="52" idx="2"/>
              <a:endCxn id="5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65F302-A2AE-304D-93A5-9D0BB3D58F4D}"/>
                </a:ext>
              </a:extLst>
            </p:cNvPr>
            <p:cNvCxnSpPr>
              <a:cxnSpLocks/>
              <a:stCxn id="52" idx="2"/>
              <a:endCxn id="5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2B552E-0E45-C842-A903-BB254ECCB27F}"/>
                </a:ext>
              </a:extLst>
            </p:cNvPr>
            <p:cNvCxnSpPr>
              <a:cxnSpLocks/>
              <a:stCxn id="52" idx="2"/>
              <a:endCxn id="5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148269-6A81-B449-A719-1BEF6A7AC6A1}"/>
                </a:ext>
              </a:extLst>
            </p:cNvPr>
            <p:cNvCxnSpPr>
              <a:cxnSpLocks/>
              <a:stCxn id="52" idx="2"/>
              <a:endCxn id="5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516B5803-8658-5240-85DA-A82DA5C10563}"/>
              </a:ext>
            </a:extLst>
          </p:cNvPr>
          <p:cNvSpPr txBox="1">
            <a:spLocks/>
          </p:cNvSpPr>
          <p:nvPr/>
        </p:nvSpPr>
        <p:spPr>
          <a:xfrm>
            <a:off x="4491927" y="919546"/>
            <a:ext cx="1665849" cy="520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Graphed</a:t>
            </a:r>
            <a:r>
              <a:rPr lang="en-US" dirty="0"/>
              <a:t>:</a:t>
            </a:r>
          </a:p>
          <a:p>
            <a:pPr marL="0" indent="0">
              <a:buFont typeface="Arial" panose="020B0604020202020204" pitchFamily="34" charset="0"/>
              <a:buNone/>
            </a:pPr>
            <a:endParaRPr lang="en-US" dirty="0"/>
          </a:p>
        </p:txBody>
      </p:sp>
      <p:sp>
        <p:nvSpPr>
          <p:cNvPr id="63" name="Rectangle 62">
            <a:extLst>
              <a:ext uri="{FF2B5EF4-FFF2-40B4-BE49-F238E27FC236}">
                <a16:creationId xmlns:a16="http://schemas.microsoft.com/office/drawing/2014/main" id="{C1374443-96ED-8C47-9424-DB6731EE73C8}"/>
              </a:ext>
            </a:extLst>
          </p:cNvPr>
          <p:cNvSpPr/>
          <p:nvPr/>
        </p:nvSpPr>
        <p:spPr>
          <a:xfrm>
            <a:off x="7890495" y="1507845"/>
            <a:ext cx="2928659" cy="8900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Depolymerization Rate (Between L &amp; (L-1) ) vs. Length of Filament (LVD) </a:t>
            </a:r>
          </a:p>
        </p:txBody>
      </p:sp>
      <p:sp>
        <p:nvSpPr>
          <p:cNvPr id="64" name="Rectangle 63">
            <a:extLst>
              <a:ext uri="{FF2B5EF4-FFF2-40B4-BE49-F238E27FC236}">
                <a16:creationId xmlns:a16="http://schemas.microsoft.com/office/drawing/2014/main" id="{41B795DB-99AB-6143-A811-2C53A030E4D6}"/>
              </a:ext>
            </a:extLst>
          </p:cNvPr>
          <p:cNvSpPr/>
          <p:nvPr/>
        </p:nvSpPr>
        <p:spPr>
          <a:xfrm>
            <a:off x="4491927" y="1507845"/>
            <a:ext cx="2204745" cy="844238"/>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 Total Time vs. Length of Filament (LVT)</a:t>
            </a:r>
          </a:p>
        </p:txBody>
      </p:sp>
      <p:cxnSp>
        <p:nvCxnSpPr>
          <p:cNvPr id="66" name="Straight Connector 65">
            <a:extLst>
              <a:ext uri="{FF2B5EF4-FFF2-40B4-BE49-F238E27FC236}">
                <a16:creationId xmlns:a16="http://schemas.microsoft.com/office/drawing/2014/main" id="{F985856D-C9D5-7846-9CCA-755012A0B1A1}"/>
              </a:ext>
            </a:extLst>
          </p:cNvPr>
          <p:cNvCxnSpPr>
            <a:stCxn id="64" idx="2"/>
            <a:endCxn id="5" idx="0"/>
          </p:cNvCxnSpPr>
          <p:nvPr/>
        </p:nvCxnSpPr>
        <p:spPr>
          <a:xfrm flipH="1">
            <a:off x="4314321" y="2352083"/>
            <a:ext cx="1279979" cy="147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2F064D-09CD-AE43-AC59-63A0E58FDF97}"/>
              </a:ext>
            </a:extLst>
          </p:cNvPr>
          <p:cNvCxnSpPr>
            <a:cxnSpLocks/>
            <a:stCxn id="64" idx="2"/>
            <a:endCxn id="32" idx="0"/>
          </p:cNvCxnSpPr>
          <p:nvPr/>
        </p:nvCxnSpPr>
        <p:spPr>
          <a:xfrm>
            <a:off x="5594300" y="2352083"/>
            <a:ext cx="773329" cy="14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743F27-7106-1247-A4A6-3B7C1D71EAC2}"/>
              </a:ext>
            </a:extLst>
          </p:cNvPr>
          <p:cNvCxnSpPr>
            <a:cxnSpLocks/>
            <a:stCxn id="64" idx="2"/>
            <a:endCxn id="42" idx="0"/>
          </p:cNvCxnSpPr>
          <p:nvPr/>
        </p:nvCxnSpPr>
        <p:spPr>
          <a:xfrm>
            <a:off x="5594300" y="2352083"/>
            <a:ext cx="2826637" cy="147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B06F12-38EB-5C4A-86C4-392A01384ED1}"/>
              </a:ext>
            </a:extLst>
          </p:cNvPr>
          <p:cNvCxnSpPr>
            <a:cxnSpLocks/>
            <a:stCxn id="64" idx="2"/>
            <a:endCxn id="52" idx="0"/>
          </p:cNvCxnSpPr>
          <p:nvPr/>
        </p:nvCxnSpPr>
        <p:spPr>
          <a:xfrm>
            <a:off x="5594300" y="2352083"/>
            <a:ext cx="4879945" cy="1470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B1481D-E99E-B44C-ADAE-D242D7D8A3FB}"/>
              </a:ext>
            </a:extLst>
          </p:cNvPr>
          <p:cNvCxnSpPr>
            <a:cxnSpLocks/>
            <a:stCxn id="63" idx="2"/>
            <a:endCxn id="5" idx="0"/>
          </p:cNvCxnSpPr>
          <p:nvPr/>
        </p:nvCxnSpPr>
        <p:spPr>
          <a:xfrm flipH="1">
            <a:off x="4314321" y="2397915"/>
            <a:ext cx="5040504" cy="14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E78814-63E9-5C49-BAEA-11BF6DC3454E}"/>
              </a:ext>
            </a:extLst>
          </p:cNvPr>
          <p:cNvCxnSpPr>
            <a:cxnSpLocks/>
            <a:stCxn id="63" idx="2"/>
            <a:endCxn id="32" idx="0"/>
          </p:cNvCxnSpPr>
          <p:nvPr/>
        </p:nvCxnSpPr>
        <p:spPr>
          <a:xfrm flipH="1">
            <a:off x="6367629" y="2397915"/>
            <a:ext cx="2987196" cy="142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B89720F-0454-334C-9950-3CB80C932270}"/>
              </a:ext>
            </a:extLst>
          </p:cNvPr>
          <p:cNvCxnSpPr>
            <a:cxnSpLocks/>
            <a:stCxn id="63" idx="2"/>
            <a:endCxn id="42" idx="0"/>
          </p:cNvCxnSpPr>
          <p:nvPr/>
        </p:nvCxnSpPr>
        <p:spPr>
          <a:xfrm flipH="1">
            <a:off x="8420937" y="2397915"/>
            <a:ext cx="933888" cy="142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DBD8260-1319-7D49-8771-0C21E20D8871}"/>
              </a:ext>
            </a:extLst>
          </p:cNvPr>
          <p:cNvCxnSpPr>
            <a:cxnSpLocks/>
            <a:endCxn id="52" idx="0"/>
          </p:cNvCxnSpPr>
          <p:nvPr/>
        </p:nvCxnSpPr>
        <p:spPr>
          <a:xfrm>
            <a:off x="9350585" y="2397915"/>
            <a:ext cx="1123660" cy="14243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5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91BF3D5-AA1E-C644-BA50-53F161191A29}"/>
              </a:ext>
            </a:extLst>
          </p:cNvPr>
          <p:cNvPicPr>
            <a:picLocks noChangeAspect="1"/>
          </p:cNvPicPr>
          <p:nvPr/>
        </p:nvPicPr>
        <p:blipFill rotWithShape="1">
          <a:blip r:embed="rId2"/>
          <a:srcRect r="4990"/>
          <a:stretch/>
        </p:blipFill>
        <p:spPr>
          <a:xfrm>
            <a:off x="1413647" y="377999"/>
            <a:ext cx="10705869" cy="6059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410714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B5BBA-51FC-774A-A48B-508F3B5827A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Motivating Question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DBBCCB-694D-3F48-B036-1E16A909FAEA}"/>
              </a:ext>
            </a:extLst>
          </p:cNvPr>
          <p:cNvSpPr>
            <a:spLocks noGrp="1"/>
          </p:cNvSpPr>
          <p:nvPr>
            <p:ph idx="1"/>
          </p:nvPr>
        </p:nvSpPr>
        <p:spPr>
          <a:xfrm>
            <a:off x="4447308" y="591344"/>
            <a:ext cx="6906491" cy="5585619"/>
          </a:xfrm>
        </p:spPr>
        <p:txBody>
          <a:bodyPr anchor="ctr">
            <a:normAutofit/>
          </a:bodyPr>
          <a:lstStyle/>
          <a:p>
            <a:r>
              <a:rPr lang="en-US" sz="5400" dirty="0"/>
              <a:t>How does the mode of disassembly help actin control its size?</a:t>
            </a:r>
          </a:p>
        </p:txBody>
      </p:sp>
    </p:spTree>
    <p:extLst>
      <p:ext uri="{BB962C8B-B14F-4D97-AF65-F5344CB8AC3E}">
        <p14:creationId xmlns:p14="http://schemas.microsoft.com/office/powerpoint/2010/main" val="321126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EB2120E-A73D-A548-86AF-CF4C758F3620}"/>
              </a:ext>
            </a:extLst>
          </p:cNvPr>
          <p:cNvPicPr>
            <a:picLocks noChangeAspect="1"/>
          </p:cNvPicPr>
          <p:nvPr/>
        </p:nvPicPr>
        <p:blipFill rotWithShape="1">
          <a:blip r:embed="rId2"/>
          <a:srcRect r="5195"/>
          <a:stretch/>
        </p:blipFill>
        <p:spPr>
          <a:xfrm>
            <a:off x="989070" y="96511"/>
            <a:ext cx="11202930" cy="604991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7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EE88F68-9FCE-0B4C-936F-302F02DDA450}"/>
              </a:ext>
            </a:extLst>
          </p:cNvPr>
          <p:cNvPicPr>
            <a:picLocks noChangeAspect="1"/>
          </p:cNvPicPr>
          <p:nvPr/>
        </p:nvPicPr>
        <p:blipFill rotWithShape="1">
          <a:blip r:embed="rId2"/>
          <a:srcRect r="5582"/>
          <a:stretch/>
        </p:blipFill>
        <p:spPr>
          <a:xfrm>
            <a:off x="1234068" y="96511"/>
            <a:ext cx="10119732" cy="641849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6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91CAE6-7EF1-2345-A5CC-2FB8E3A3B026}"/>
              </a:ext>
            </a:extLst>
          </p:cNvPr>
          <p:cNvPicPr>
            <a:picLocks noChangeAspect="1"/>
          </p:cNvPicPr>
          <p:nvPr/>
        </p:nvPicPr>
        <p:blipFill>
          <a:blip r:embed="rId2"/>
          <a:stretch>
            <a:fillRect/>
          </a:stretch>
        </p:blipFill>
        <p:spPr>
          <a:xfrm>
            <a:off x="1928583" y="21239"/>
            <a:ext cx="1026341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389494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A08AE0-BA68-F246-A0B7-F62D3F914200}"/>
              </a:ext>
            </a:extLst>
          </p:cNvPr>
          <p:cNvPicPr>
            <a:picLocks noChangeAspect="1"/>
          </p:cNvPicPr>
          <p:nvPr/>
        </p:nvPicPr>
        <p:blipFill>
          <a:blip r:embed="rId2"/>
          <a:stretch>
            <a:fillRect/>
          </a:stretch>
        </p:blipFill>
        <p:spPr>
          <a:xfrm>
            <a:off x="1683318" y="28577"/>
            <a:ext cx="10508682"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238079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0B3558-AA73-B745-8D1F-C2D0459A832D}"/>
              </a:ext>
            </a:extLst>
          </p:cNvPr>
          <p:cNvPicPr>
            <a:picLocks noChangeAspect="1"/>
          </p:cNvPicPr>
          <p:nvPr/>
        </p:nvPicPr>
        <p:blipFill>
          <a:blip r:embed="rId2"/>
          <a:stretch>
            <a:fillRect/>
          </a:stretch>
        </p:blipFill>
        <p:spPr>
          <a:xfrm>
            <a:off x="1735127" y="0"/>
            <a:ext cx="10253983"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144331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CFA2925-7315-3041-BFC3-4839FA911A2B}"/>
              </a:ext>
            </a:extLst>
          </p:cNvPr>
          <p:cNvPicPr>
            <a:picLocks noChangeAspect="1"/>
          </p:cNvPicPr>
          <p:nvPr/>
        </p:nvPicPr>
        <p:blipFill>
          <a:blip r:embed="rId2"/>
          <a:stretch>
            <a:fillRect/>
          </a:stretch>
        </p:blipFill>
        <p:spPr>
          <a:xfrm>
            <a:off x="1418070" y="335537"/>
            <a:ext cx="10773930" cy="618692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365764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CE2C7DA5-81AF-1549-BE4F-00C7ACFB907E}"/>
              </a:ext>
            </a:extLst>
          </p:cNvPr>
          <p:cNvPicPr>
            <a:picLocks noChangeAspect="1"/>
          </p:cNvPicPr>
          <p:nvPr/>
        </p:nvPicPr>
        <p:blipFill>
          <a:blip r:embed="rId2"/>
          <a:stretch>
            <a:fillRect/>
          </a:stretch>
        </p:blipFill>
        <p:spPr>
          <a:xfrm>
            <a:off x="1998433" y="28577"/>
            <a:ext cx="1019356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257062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B351D22-49F4-D944-9A4C-4B0651D50A7D}"/>
              </a:ext>
            </a:extLst>
          </p:cNvPr>
          <p:cNvPicPr>
            <a:picLocks noChangeAspect="1"/>
          </p:cNvPicPr>
          <p:nvPr/>
        </p:nvPicPr>
        <p:blipFill>
          <a:blip r:embed="rId2"/>
          <a:stretch>
            <a:fillRect/>
          </a:stretch>
        </p:blipFill>
        <p:spPr>
          <a:xfrm>
            <a:off x="1475727" y="187458"/>
            <a:ext cx="10716273" cy="5887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ap&#10;&#10;Description automatically generated">
            <a:extLst>
              <a:ext uri="{FF2B5EF4-FFF2-40B4-BE49-F238E27FC236}">
                <a16:creationId xmlns:a16="http://schemas.microsoft.com/office/drawing/2014/main" id="{5560BCE6-1908-624C-9C34-256807F6C216}"/>
              </a:ext>
            </a:extLst>
          </p:cNvPr>
          <p:cNvPicPr>
            <a:picLocks noChangeAspect="1"/>
          </p:cNvPicPr>
          <p:nvPr/>
        </p:nvPicPr>
        <p:blipFill>
          <a:blip r:embed="rId2"/>
          <a:stretch>
            <a:fillRect/>
          </a:stretch>
        </p:blipFill>
        <p:spPr>
          <a:xfrm>
            <a:off x="1495185" y="96511"/>
            <a:ext cx="10696815" cy="6025681"/>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F673EB1-0000-D34E-B518-F34FF5D18B93}"/>
              </a:ext>
            </a:extLst>
          </p:cNvPr>
          <p:cNvPicPr>
            <a:picLocks noChangeAspect="1"/>
          </p:cNvPicPr>
          <p:nvPr/>
        </p:nvPicPr>
        <p:blipFill rotWithShape="1">
          <a:blip r:embed="rId2"/>
          <a:srcRect b="14734"/>
          <a:stretch/>
        </p:blipFill>
        <p:spPr>
          <a:xfrm>
            <a:off x="1839563" y="185622"/>
            <a:ext cx="10352437" cy="648675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29322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654B74BF-2E45-EE40-9DAB-0559450B7777}"/>
              </a:ext>
            </a:extLst>
          </p:cNvPr>
          <p:cNvSpPr txBox="1">
            <a:spLocks/>
          </p:cNvSpPr>
          <p:nvPr/>
        </p:nvSpPr>
        <p:spPr>
          <a:xfrm>
            <a:off x="888631" y="2349925"/>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Idealization of Filament</a:t>
            </a:r>
          </a:p>
        </p:txBody>
      </p:sp>
      <p:pic>
        <p:nvPicPr>
          <p:cNvPr id="13" name="Picture 2">
            <a:extLst>
              <a:ext uri="{FF2B5EF4-FFF2-40B4-BE49-F238E27FC236}">
                <a16:creationId xmlns:a16="http://schemas.microsoft.com/office/drawing/2014/main" id="{4267D9A4-754B-1542-8C1A-BAD1AFF4AAEF}"/>
              </a:ext>
            </a:extLst>
          </p:cNvPr>
          <p:cNvPicPr>
            <a:picLocks noChangeAspect="1" noChangeArrowheads="1"/>
          </p:cNvPicPr>
          <p:nvPr/>
        </p:nvPicPr>
        <p:blipFill>
          <a:blip r:embed="rId3" cstate="print"/>
          <a:srcRect/>
          <a:stretch>
            <a:fillRect/>
          </a:stretch>
        </p:blipFill>
        <p:spPr bwMode="auto">
          <a:xfrm>
            <a:off x="5810053" y="926301"/>
            <a:ext cx="6291261" cy="5005393"/>
          </a:xfrm>
          <a:prstGeom prst="rect">
            <a:avLst/>
          </a:prstGeom>
          <a:noFill/>
          <a:ln w="9525">
            <a:noFill/>
            <a:miter lim="800000"/>
            <a:headEnd/>
            <a:tailEnd/>
          </a:ln>
        </p:spPr>
      </p:pic>
      <p:sp>
        <p:nvSpPr>
          <p:cNvPr id="14" name="TextBox 13">
            <a:extLst>
              <a:ext uri="{FF2B5EF4-FFF2-40B4-BE49-F238E27FC236}">
                <a16:creationId xmlns:a16="http://schemas.microsoft.com/office/drawing/2014/main" id="{131C7F7E-E5D1-F845-A9EC-9C4D5ADAFD4B}"/>
              </a:ext>
            </a:extLst>
          </p:cNvPr>
          <p:cNvSpPr txBox="1"/>
          <p:nvPr/>
        </p:nvSpPr>
        <p:spPr>
          <a:xfrm>
            <a:off x="4565783" y="3013500"/>
            <a:ext cx="3167597" cy="830997"/>
          </a:xfrm>
          <a:prstGeom prst="rect">
            <a:avLst/>
          </a:prstGeom>
          <a:solidFill>
            <a:schemeClr val="bg2">
              <a:lumMod val="90000"/>
            </a:schemeClr>
          </a:solidFill>
          <a:ln w="38100">
            <a:solidFill>
              <a:srgbClr val="C00000"/>
            </a:solidFill>
          </a:ln>
        </p:spPr>
        <p:txBody>
          <a:bodyPr wrap="none" rtlCol="0">
            <a:spAutoFit/>
          </a:bodyPr>
          <a:lstStyle/>
          <a:p>
            <a:pPr algn="ctr"/>
            <a:r>
              <a:rPr lang="en-US" sz="2400" b="1" dirty="0">
                <a:solidFill>
                  <a:prstClr val="black"/>
                </a:solidFill>
                <a:latin typeface="Calibri"/>
              </a:rPr>
              <a:t>Rate of assembly = r</a:t>
            </a:r>
          </a:p>
          <a:p>
            <a:pPr algn="ctr"/>
            <a:r>
              <a:rPr lang="en-US" sz="2400" b="1" dirty="0">
                <a:solidFill>
                  <a:prstClr val="black"/>
                </a:solidFill>
                <a:latin typeface="Calibri"/>
              </a:rPr>
              <a:t>Rate of disassembly = </a:t>
            </a:r>
            <a:r>
              <a:rPr lang="el-GR" sz="2400" b="1" dirty="0">
                <a:solidFill>
                  <a:prstClr val="black"/>
                </a:solidFill>
                <a:latin typeface="Cambria Math"/>
                <a:ea typeface="Cambria Math"/>
              </a:rPr>
              <a:t>γ</a:t>
            </a:r>
            <a:endParaRPr lang="en-US" sz="2400" b="1" dirty="0">
              <a:solidFill>
                <a:prstClr val="black"/>
              </a:solidFill>
              <a:latin typeface="Calibri"/>
            </a:endParaRPr>
          </a:p>
        </p:txBody>
      </p:sp>
    </p:spTree>
    <p:extLst>
      <p:ext uri="{BB962C8B-B14F-4D97-AF65-F5344CB8AC3E}">
        <p14:creationId xmlns:p14="http://schemas.microsoft.com/office/powerpoint/2010/main" val="243160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6D0ED1-EBC0-374D-846A-386B4E239A41}"/>
              </a:ext>
            </a:extLst>
          </p:cNvPr>
          <p:cNvPicPr>
            <a:picLocks noChangeAspect="1"/>
          </p:cNvPicPr>
          <p:nvPr/>
        </p:nvPicPr>
        <p:blipFill>
          <a:blip r:embed="rId3"/>
          <a:stretch>
            <a:fillRect/>
          </a:stretch>
        </p:blipFill>
        <p:spPr>
          <a:xfrm>
            <a:off x="1274164" y="151841"/>
            <a:ext cx="10613036" cy="595172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
        <p:nvSpPr>
          <p:cNvPr id="5" name="Rectangle 4">
            <a:extLst>
              <a:ext uri="{FF2B5EF4-FFF2-40B4-BE49-F238E27FC236}">
                <a16:creationId xmlns:a16="http://schemas.microsoft.com/office/drawing/2014/main" id="{7104B150-7F24-3043-8BDD-DED3C035AA51}"/>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61677A17-B274-CF4A-9759-6A8B013214CB}"/>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69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4F70329-FFFB-7442-B313-15EFEF16BFC6}"/>
              </a:ext>
            </a:extLst>
          </p:cNvPr>
          <p:cNvPicPr>
            <a:picLocks noChangeAspect="1"/>
          </p:cNvPicPr>
          <p:nvPr/>
        </p:nvPicPr>
        <p:blipFill rotWithShape="1">
          <a:blip r:embed="rId2"/>
          <a:srcRect b="14536"/>
          <a:stretch/>
        </p:blipFill>
        <p:spPr>
          <a:xfrm>
            <a:off x="1279512" y="171097"/>
            <a:ext cx="10607688" cy="6278356"/>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147275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7A0FF4E-BE4F-6142-9629-F1F63CA18506}"/>
              </a:ext>
            </a:extLst>
          </p:cNvPr>
          <p:cNvPicPr>
            <a:picLocks noChangeAspect="1"/>
          </p:cNvPicPr>
          <p:nvPr/>
        </p:nvPicPr>
        <p:blipFill rotWithShape="1">
          <a:blip r:embed="rId2"/>
          <a:srcRect b="17377"/>
          <a:stretch/>
        </p:blipFill>
        <p:spPr>
          <a:xfrm>
            <a:off x="1564324" y="279849"/>
            <a:ext cx="10128003" cy="5795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0BCD002-BC9C-B645-9BB6-0AA87F461FD8}"/>
              </a:ext>
            </a:extLst>
          </p:cNvPr>
          <p:cNvPicPr>
            <a:picLocks noChangeAspect="1"/>
          </p:cNvPicPr>
          <p:nvPr/>
        </p:nvPicPr>
        <p:blipFill rotWithShape="1">
          <a:blip r:embed="rId2"/>
          <a:srcRect b="16045"/>
          <a:stretch/>
        </p:blipFill>
        <p:spPr>
          <a:xfrm>
            <a:off x="1487692" y="290961"/>
            <a:ext cx="10704308" cy="627607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40950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036DE3C-C557-2948-9F3A-15BD99A552F4}"/>
              </a:ext>
            </a:extLst>
          </p:cNvPr>
          <p:cNvPicPr>
            <a:picLocks noChangeAspect="1"/>
          </p:cNvPicPr>
          <p:nvPr/>
        </p:nvPicPr>
        <p:blipFill>
          <a:blip r:embed="rId2"/>
          <a:stretch>
            <a:fillRect/>
          </a:stretch>
        </p:blipFill>
        <p:spPr>
          <a:xfrm>
            <a:off x="2644698" y="0"/>
            <a:ext cx="9526942" cy="626795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5212A0D-92D0-6F43-9DAA-7F145A8DD23B}"/>
              </a:ext>
            </a:extLst>
          </p:cNvPr>
          <p:cNvPicPr>
            <a:picLocks noChangeAspect="1"/>
          </p:cNvPicPr>
          <p:nvPr/>
        </p:nvPicPr>
        <p:blipFill rotWithShape="1">
          <a:blip r:embed="rId2"/>
          <a:srcRect b="15847"/>
          <a:stretch/>
        </p:blipFill>
        <p:spPr>
          <a:xfrm>
            <a:off x="1143000" y="192293"/>
            <a:ext cx="11030254" cy="5929899"/>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52397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B300B47-CFDC-6E4A-AE6A-21802D5D8A15}"/>
              </a:ext>
            </a:extLst>
          </p:cNvPr>
          <p:cNvPicPr>
            <a:picLocks noChangeAspect="1"/>
          </p:cNvPicPr>
          <p:nvPr/>
        </p:nvPicPr>
        <p:blipFill>
          <a:blip r:embed="rId2"/>
          <a:stretch>
            <a:fillRect/>
          </a:stretch>
        </p:blipFill>
        <p:spPr>
          <a:xfrm>
            <a:off x="2082800" y="-17652"/>
            <a:ext cx="10638689" cy="6623238"/>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P=20</a:t>
            </a:r>
          </a:p>
        </p:txBody>
      </p:sp>
    </p:spTree>
    <p:extLst>
      <p:ext uri="{BB962C8B-B14F-4D97-AF65-F5344CB8AC3E}">
        <p14:creationId xmlns:p14="http://schemas.microsoft.com/office/powerpoint/2010/main" val="200994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D63C438F-7419-5149-A4DD-CA6FDA346972}"/>
              </a:ext>
            </a:extLst>
          </p:cNvPr>
          <p:cNvPicPr>
            <a:picLocks noChangeAspect="1"/>
          </p:cNvPicPr>
          <p:nvPr/>
        </p:nvPicPr>
        <p:blipFill>
          <a:blip r:embed="rId2"/>
          <a:stretch>
            <a:fillRect/>
          </a:stretch>
        </p:blipFill>
        <p:spPr>
          <a:xfrm>
            <a:off x="1143001" y="0"/>
            <a:ext cx="11120828"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P=15</a:t>
            </a:r>
          </a:p>
        </p:txBody>
      </p:sp>
    </p:spTree>
    <p:extLst>
      <p:ext uri="{BB962C8B-B14F-4D97-AF65-F5344CB8AC3E}">
        <p14:creationId xmlns:p14="http://schemas.microsoft.com/office/powerpoint/2010/main" val="3954708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B414F54-AEAB-704A-99B4-8921FA47B6B0}"/>
              </a:ext>
            </a:extLst>
          </p:cNvPr>
          <p:cNvPicPr>
            <a:picLocks noChangeAspect="1"/>
          </p:cNvPicPr>
          <p:nvPr/>
        </p:nvPicPr>
        <p:blipFill>
          <a:blip r:embed="rId2"/>
          <a:stretch>
            <a:fillRect/>
          </a:stretch>
        </p:blipFill>
        <p:spPr>
          <a:xfrm>
            <a:off x="718398" y="0"/>
            <a:ext cx="1147360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P=10</a:t>
            </a:r>
          </a:p>
        </p:txBody>
      </p:sp>
    </p:spTree>
    <p:extLst>
      <p:ext uri="{BB962C8B-B14F-4D97-AF65-F5344CB8AC3E}">
        <p14:creationId xmlns:p14="http://schemas.microsoft.com/office/powerpoint/2010/main" val="1788574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4B3F2E7-56B9-F945-B156-AB5F09336FD7}"/>
              </a:ext>
            </a:extLst>
          </p:cNvPr>
          <p:cNvPicPr>
            <a:picLocks noChangeAspect="1"/>
          </p:cNvPicPr>
          <p:nvPr/>
        </p:nvPicPr>
        <p:blipFill>
          <a:blip r:embed="rId2"/>
          <a:stretch>
            <a:fillRect/>
          </a:stretch>
        </p:blipFill>
        <p:spPr>
          <a:xfrm>
            <a:off x="542924" y="-25403"/>
            <a:ext cx="1178193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P=5</a:t>
            </a:r>
          </a:p>
        </p:txBody>
      </p:sp>
    </p:spTree>
    <p:extLst>
      <p:ext uri="{BB962C8B-B14F-4D97-AF65-F5344CB8AC3E}">
        <p14:creationId xmlns:p14="http://schemas.microsoft.com/office/powerpoint/2010/main" val="27086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DDB6F8-FA17-374B-A14B-01D1BC368D12}"/>
              </a:ext>
            </a:extLst>
          </p:cNvPr>
          <p:cNvSpPr txBox="1">
            <a:spLocks/>
          </p:cNvSpPr>
          <p:nvPr/>
        </p:nvSpPr>
        <p:spPr>
          <a:xfrm>
            <a:off x="3210891" y="4810277"/>
            <a:ext cx="4012242" cy="8301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The filament will grow faster than it shrinks, meaning it will GROW</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9885332-247B-F443-A012-1AB01B486BBF}"/>
              </a:ext>
            </a:extLst>
          </p:cNvPr>
          <p:cNvSpPr txBox="1"/>
          <p:nvPr/>
        </p:nvSpPr>
        <p:spPr>
          <a:xfrm>
            <a:off x="5963605" y="361390"/>
            <a:ext cx="2643031" cy="523220"/>
          </a:xfrm>
          <a:prstGeom prst="rect">
            <a:avLst/>
          </a:prstGeom>
          <a:solidFill>
            <a:schemeClr val="bg2">
              <a:lumMod val="90000"/>
            </a:schemeClr>
          </a:solidFill>
        </p:spPr>
        <p:txBody>
          <a:bodyPr wrap="none" rtlCol="0">
            <a:spAutoFit/>
          </a:bodyPr>
          <a:lstStyle/>
          <a:p>
            <a:r>
              <a:rPr lang="en-US" sz="2800" b="1" dirty="0">
                <a:solidFill>
                  <a:prstClr val="black"/>
                </a:solidFill>
                <a:latin typeface="Calibri"/>
              </a:rPr>
              <a:t>Two possibilities</a:t>
            </a:r>
          </a:p>
        </p:txBody>
      </p:sp>
      <p:sp>
        <p:nvSpPr>
          <p:cNvPr id="7" name="TextBox 6">
            <a:extLst>
              <a:ext uri="{FF2B5EF4-FFF2-40B4-BE49-F238E27FC236}">
                <a16:creationId xmlns:a16="http://schemas.microsoft.com/office/drawing/2014/main" id="{1440FE96-A875-754B-9696-7EA7DD17B667}"/>
              </a:ext>
            </a:extLst>
          </p:cNvPr>
          <p:cNvSpPr txBox="1"/>
          <p:nvPr/>
        </p:nvSpPr>
        <p:spPr>
          <a:xfrm>
            <a:off x="2644335" y="1161614"/>
            <a:ext cx="4352666" cy="400110"/>
          </a:xfrm>
          <a:prstGeom prst="rect">
            <a:avLst/>
          </a:prstGeom>
          <a:solidFill>
            <a:schemeClr val="bg2">
              <a:lumMod val="90000"/>
            </a:schemeClr>
          </a:solidFill>
        </p:spPr>
        <p:txBody>
          <a:bodyPr wrap="none" rtlCol="0">
            <a:spAutoFit/>
          </a:bodyPr>
          <a:lstStyle/>
          <a:p>
            <a:r>
              <a:rPr lang="en-US" sz="2000" b="1" dirty="0">
                <a:solidFill>
                  <a:prstClr val="black"/>
                </a:solidFill>
                <a:latin typeface="Calibri"/>
              </a:rPr>
              <a:t>Rate of assembly &gt; Rate of disassembly</a:t>
            </a:r>
          </a:p>
        </p:txBody>
      </p:sp>
      <p:sp>
        <p:nvSpPr>
          <p:cNvPr id="8" name="TextBox 7">
            <a:extLst>
              <a:ext uri="{FF2B5EF4-FFF2-40B4-BE49-F238E27FC236}">
                <a16:creationId xmlns:a16="http://schemas.microsoft.com/office/drawing/2014/main" id="{8C01788A-A8B0-2540-9349-0ECE84DD5289}"/>
              </a:ext>
            </a:extLst>
          </p:cNvPr>
          <p:cNvSpPr txBox="1"/>
          <p:nvPr/>
        </p:nvSpPr>
        <p:spPr>
          <a:xfrm>
            <a:off x="7534967" y="1144471"/>
            <a:ext cx="4525251" cy="400110"/>
          </a:xfrm>
          <a:prstGeom prst="rect">
            <a:avLst/>
          </a:prstGeom>
          <a:solidFill>
            <a:schemeClr val="bg2">
              <a:lumMod val="90000"/>
            </a:schemeClr>
          </a:solidFill>
        </p:spPr>
        <p:txBody>
          <a:bodyPr wrap="square" rtlCol="0">
            <a:spAutoFit/>
          </a:bodyPr>
          <a:lstStyle/>
          <a:p>
            <a:r>
              <a:rPr lang="en-US" sz="2000" b="1" dirty="0">
                <a:solidFill>
                  <a:prstClr val="black"/>
                </a:solidFill>
                <a:latin typeface="Calibri"/>
              </a:rPr>
              <a:t>Rate of assembly &lt; Rate of disassembly</a:t>
            </a:r>
          </a:p>
        </p:txBody>
      </p:sp>
      <p:grpSp>
        <p:nvGrpSpPr>
          <p:cNvPr id="9" name="Group 8">
            <a:extLst>
              <a:ext uri="{FF2B5EF4-FFF2-40B4-BE49-F238E27FC236}">
                <a16:creationId xmlns:a16="http://schemas.microsoft.com/office/drawing/2014/main" id="{0687DF41-4604-CA41-8228-926231579880}"/>
              </a:ext>
            </a:extLst>
          </p:cNvPr>
          <p:cNvGrpSpPr/>
          <p:nvPr/>
        </p:nvGrpSpPr>
        <p:grpSpPr>
          <a:xfrm>
            <a:off x="3773904" y="2608511"/>
            <a:ext cx="2667000" cy="1981200"/>
            <a:chOff x="2057400" y="4191000"/>
            <a:chExt cx="2667000" cy="1981200"/>
          </a:xfrm>
        </p:grpSpPr>
        <p:pic>
          <p:nvPicPr>
            <p:cNvPr id="10" name="Picture 2">
              <a:extLst>
                <a:ext uri="{FF2B5EF4-FFF2-40B4-BE49-F238E27FC236}">
                  <a16:creationId xmlns:a16="http://schemas.microsoft.com/office/drawing/2014/main" id="{07358E4F-4D2C-BC40-97AC-A839B355B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2">
              <a:extLst>
                <a:ext uri="{FF2B5EF4-FFF2-40B4-BE49-F238E27FC236}">
                  <a16:creationId xmlns:a16="http://schemas.microsoft.com/office/drawing/2014/main" id="{B6D7672D-8345-6744-AB0D-9B8FC6444223}"/>
                </a:ext>
              </a:extLst>
            </p:cNvPr>
            <p:cNvGrpSpPr/>
            <p:nvPr/>
          </p:nvGrpSpPr>
          <p:grpSpPr>
            <a:xfrm>
              <a:off x="3996830" y="4491335"/>
              <a:ext cx="388340" cy="995065"/>
              <a:chOff x="5880132" y="2505670"/>
              <a:chExt cx="388340" cy="995065"/>
            </a:xfrm>
          </p:grpSpPr>
          <p:sp>
            <p:nvSpPr>
              <p:cNvPr id="12" name="TextBox 11">
                <a:extLst>
                  <a:ext uri="{FF2B5EF4-FFF2-40B4-BE49-F238E27FC236}">
                    <a16:creationId xmlns:a16="http://schemas.microsoft.com/office/drawing/2014/main" id="{A336F0A6-9F74-FD49-B18B-C4E52315CCD4}"/>
                  </a:ext>
                </a:extLst>
              </p:cNvPr>
              <p:cNvSpPr txBox="1"/>
              <p:nvPr/>
            </p:nvSpPr>
            <p:spPr>
              <a:xfrm>
                <a:off x="5921902" y="3039070"/>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00FA36B8-E63C-564D-950B-8BD04BED3418}"/>
                  </a:ext>
                </a:extLst>
              </p:cNvPr>
              <p:cNvSpPr txBox="1"/>
              <p:nvPr/>
            </p:nvSpPr>
            <p:spPr>
              <a:xfrm>
                <a:off x="5880132" y="2505670"/>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grpSp>
        <p:nvGrpSpPr>
          <p:cNvPr id="14" name="Group 13">
            <a:extLst>
              <a:ext uri="{FF2B5EF4-FFF2-40B4-BE49-F238E27FC236}">
                <a16:creationId xmlns:a16="http://schemas.microsoft.com/office/drawing/2014/main" id="{899AB4D9-135E-5A4C-964E-87E9C4250EA3}"/>
              </a:ext>
            </a:extLst>
          </p:cNvPr>
          <p:cNvGrpSpPr/>
          <p:nvPr/>
        </p:nvGrpSpPr>
        <p:grpSpPr>
          <a:xfrm>
            <a:off x="9081836" y="2514989"/>
            <a:ext cx="2667000" cy="1981200"/>
            <a:chOff x="2057400" y="4191000"/>
            <a:chExt cx="2667000" cy="1981200"/>
          </a:xfrm>
        </p:grpSpPr>
        <p:pic>
          <p:nvPicPr>
            <p:cNvPr id="15" name="Picture 2">
              <a:extLst>
                <a:ext uri="{FF2B5EF4-FFF2-40B4-BE49-F238E27FC236}">
                  <a16:creationId xmlns:a16="http://schemas.microsoft.com/office/drawing/2014/main" id="{AEB1455E-CC0E-7F49-94E0-82F57D778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2">
              <a:extLst>
                <a:ext uri="{FF2B5EF4-FFF2-40B4-BE49-F238E27FC236}">
                  <a16:creationId xmlns:a16="http://schemas.microsoft.com/office/drawing/2014/main" id="{B5E64B69-5DD9-D54E-8ECB-20824AE75F25}"/>
                </a:ext>
              </a:extLst>
            </p:cNvPr>
            <p:cNvGrpSpPr/>
            <p:nvPr/>
          </p:nvGrpSpPr>
          <p:grpSpPr>
            <a:xfrm>
              <a:off x="3996830" y="4495800"/>
              <a:ext cx="346570" cy="995065"/>
              <a:chOff x="5880132" y="2510135"/>
              <a:chExt cx="346570" cy="995065"/>
            </a:xfrm>
          </p:grpSpPr>
          <p:sp>
            <p:nvSpPr>
              <p:cNvPr id="17" name="TextBox 16">
                <a:extLst>
                  <a:ext uri="{FF2B5EF4-FFF2-40B4-BE49-F238E27FC236}">
                    <a16:creationId xmlns:a16="http://schemas.microsoft.com/office/drawing/2014/main" id="{3C867CD4-DBA0-B949-AC91-111B8A4F98EE}"/>
                  </a:ext>
                </a:extLst>
              </p:cNvPr>
              <p:cNvSpPr txBox="1"/>
              <p:nvPr/>
            </p:nvSpPr>
            <p:spPr>
              <a:xfrm>
                <a:off x="5880132" y="2510135"/>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8" name="TextBox 17">
                <a:extLst>
                  <a:ext uri="{FF2B5EF4-FFF2-40B4-BE49-F238E27FC236}">
                    <a16:creationId xmlns:a16="http://schemas.microsoft.com/office/drawing/2014/main" id="{5239772A-368B-F649-924E-3D6BA3A20DE3}"/>
                  </a:ext>
                </a:extLst>
              </p:cNvPr>
              <p:cNvSpPr txBox="1"/>
              <p:nvPr/>
            </p:nvSpPr>
            <p:spPr>
              <a:xfrm>
                <a:off x="5880132" y="3043535"/>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sp>
        <p:nvSpPr>
          <p:cNvPr id="19" name="Content Placeholder 2">
            <a:extLst>
              <a:ext uri="{FF2B5EF4-FFF2-40B4-BE49-F238E27FC236}">
                <a16:creationId xmlns:a16="http://schemas.microsoft.com/office/drawing/2014/main" id="{B54D9342-AEA1-9043-BD47-8E6A67E58A50}"/>
              </a:ext>
            </a:extLst>
          </p:cNvPr>
          <p:cNvSpPr txBox="1">
            <a:spLocks/>
          </p:cNvSpPr>
          <p:nvPr/>
        </p:nvSpPr>
        <p:spPr>
          <a:xfrm>
            <a:off x="7347965" y="4562915"/>
            <a:ext cx="4367238" cy="1068472"/>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US" sz="4200" dirty="0"/>
              <a:t>The filament will shrink faster than it grows, meaning it will SHRINK</a:t>
            </a:r>
          </a:p>
        </p:txBody>
      </p:sp>
      <p:sp>
        <p:nvSpPr>
          <p:cNvPr id="20" name="Content Placeholder 2">
            <a:extLst>
              <a:ext uri="{FF2B5EF4-FFF2-40B4-BE49-F238E27FC236}">
                <a16:creationId xmlns:a16="http://schemas.microsoft.com/office/drawing/2014/main" id="{F4CD9EC3-239E-764A-8346-A87464D59EB5}"/>
              </a:ext>
            </a:extLst>
          </p:cNvPr>
          <p:cNvSpPr txBox="1">
            <a:spLocks/>
          </p:cNvSpPr>
          <p:nvPr/>
        </p:nvSpPr>
        <p:spPr>
          <a:xfrm>
            <a:off x="109910" y="5631755"/>
            <a:ext cx="3312716" cy="17263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dirty="0"/>
              <a:t>If the filament is trying to maintain its size, this will happen when the filament is: </a:t>
            </a:r>
          </a:p>
          <a:p>
            <a:pPr marL="0" indent="0">
              <a:buFont typeface="Wingdings" panose="05000000000000000000" pitchFamily="2" charset="2"/>
              <a:buNone/>
            </a:pPr>
            <a:endParaRPr lang="en-US" dirty="0"/>
          </a:p>
        </p:txBody>
      </p:sp>
      <p:sp>
        <p:nvSpPr>
          <p:cNvPr id="21" name="Content Placeholder 2">
            <a:extLst>
              <a:ext uri="{FF2B5EF4-FFF2-40B4-BE49-F238E27FC236}">
                <a16:creationId xmlns:a16="http://schemas.microsoft.com/office/drawing/2014/main" id="{402C77FF-957B-244C-9494-73813777F8AF}"/>
              </a:ext>
            </a:extLst>
          </p:cNvPr>
          <p:cNvSpPr txBox="1">
            <a:spLocks/>
          </p:cNvSpPr>
          <p:nvPr/>
        </p:nvSpPr>
        <p:spPr>
          <a:xfrm>
            <a:off x="4256198" y="5910658"/>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Small</a:t>
            </a:r>
          </a:p>
          <a:p>
            <a:pPr marL="0" indent="0">
              <a:buFont typeface="Wingdings" panose="05000000000000000000" pitchFamily="2" charset="2"/>
              <a:buNone/>
            </a:pPr>
            <a:endParaRPr lang="en-US" dirty="0"/>
          </a:p>
        </p:txBody>
      </p:sp>
      <p:cxnSp>
        <p:nvCxnSpPr>
          <p:cNvPr id="22" name="Straight Connector 21">
            <a:extLst>
              <a:ext uri="{FF2B5EF4-FFF2-40B4-BE49-F238E27FC236}">
                <a16:creationId xmlns:a16="http://schemas.microsoft.com/office/drawing/2014/main" id="{B1982003-C0CF-5C4D-BE49-5093569EDB0E}"/>
              </a:ext>
            </a:extLst>
          </p:cNvPr>
          <p:cNvCxnSpPr>
            <a:cxnSpLocks/>
          </p:cNvCxnSpPr>
          <p:nvPr/>
        </p:nvCxnSpPr>
        <p:spPr>
          <a:xfrm>
            <a:off x="3207506" y="5671118"/>
            <a:ext cx="8691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B6C25-86F2-794D-85D5-7421CB41F229}"/>
              </a:ext>
            </a:extLst>
          </p:cNvPr>
          <p:cNvCxnSpPr>
            <a:cxnSpLocks/>
            <a:stCxn id="6" idx="1"/>
            <a:endCxn id="7" idx="0"/>
          </p:cNvCxnSpPr>
          <p:nvPr/>
        </p:nvCxnSpPr>
        <p:spPr>
          <a:xfrm flipH="1">
            <a:off x="4820668" y="623000"/>
            <a:ext cx="1142937" cy="5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D9272A-553B-4949-9D0C-4CE3BE8BEA8F}"/>
              </a:ext>
            </a:extLst>
          </p:cNvPr>
          <p:cNvCxnSpPr>
            <a:cxnSpLocks/>
            <a:endCxn id="8" idx="0"/>
          </p:cNvCxnSpPr>
          <p:nvPr/>
        </p:nvCxnSpPr>
        <p:spPr>
          <a:xfrm>
            <a:off x="8606636" y="596859"/>
            <a:ext cx="1190957" cy="54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ACA678-7C01-C543-920A-21E3F62FA7C6}"/>
              </a:ext>
            </a:extLst>
          </p:cNvPr>
          <p:cNvCxnSpPr>
            <a:cxnSpLocks/>
          </p:cNvCxnSpPr>
          <p:nvPr/>
        </p:nvCxnSpPr>
        <p:spPr>
          <a:xfrm flipH="1" flipV="1">
            <a:off x="7284118" y="3159095"/>
            <a:ext cx="3007" cy="36989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88FC0B8-6A12-204D-8B30-10F9F29009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t="22765" r="62983" b="59470"/>
          <a:stretch/>
        </p:blipFill>
        <p:spPr bwMode="auto">
          <a:xfrm>
            <a:off x="5488404" y="1695679"/>
            <a:ext cx="3593432" cy="133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FD8DEAF7-9015-0D43-AF5B-5785ECD30971}"/>
              </a:ext>
            </a:extLst>
          </p:cNvPr>
          <p:cNvCxnSpPr>
            <a:cxnSpLocks/>
            <a:stCxn id="8" idx="3"/>
            <a:endCxn id="15" idx="0"/>
          </p:cNvCxnSpPr>
          <p:nvPr/>
        </p:nvCxnSpPr>
        <p:spPr>
          <a:xfrm flipH="1">
            <a:off x="10415336" y="1344526"/>
            <a:ext cx="1644882"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DE6ED0-A415-684D-8FE1-B711B83132A7}"/>
              </a:ext>
            </a:extLst>
          </p:cNvPr>
          <p:cNvCxnSpPr>
            <a:cxnSpLocks/>
            <a:stCxn id="7" idx="1"/>
            <a:endCxn id="10" idx="0"/>
          </p:cNvCxnSpPr>
          <p:nvPr/>
        </p:nvCxnSpPr>
        <p:spPr>
          <a:xfrm>
            <a:off x="2644335" y="1361669"/>
            <a:ext cx="2463069" cy="12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3C21BB-46A1-1A43-8F9C-95639E75F82D}"/>
              </a:ext>
            </a:extLst>
          </p:cNvPr>
          <p:cNvCxnSpPr>
            <a:cxnSpLocks/>
          </p:cNvCxnSpPr>
          <p:nvPr/>
        </p:nvCxnSpPr>
        <p:spPr>
          <a:xfrm>
            <a:off x="3500819" y="1695679"/>
            <a:ext cx="192407" cy="49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0B5EA4-96D0-444A-B21F-35AF5D24D47A}"/>
              </a:ext>
            </a:extLst>
          </p:cNvPr>
          <p:cNvCxnSpPr>
            <a:cxnSpLocks/>
          </p:cNvCxnSpPr>
          <p:nvPr/>
        </p:nvCxnSpPr>
        <p:spPr>
          <a:xfrm>
            <a:off x="3734989" y="2281499"/>
            <a:ext cx="757268" cy="16916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7AD0724-5DAA-A246-A1A9-73B0C81A918F}"/>
              </a:ext>
            </a:extLst>
          </p:cNvPr>
          <p:cNvSpPr txBox="1">
            <a:spLocks/>
          </p:cNvSpPr>
          <p:nvPr/>
        </p:nvSpPr>
        <p:spPr>
          <a:xfrm>
            <a:off x="8218337" y="5907239"/>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Big</a:t>
            </a:r>
          </a:p>
          <a:p>
            <a:pPr marL="0" indent="0">
              <a:buFont typeface="Wingdings" panose="05000000000000000000" pitchFamily="2" charset="2"/>
              <a:buNone/>
            </a:pPr>
            <a:endParaRPr lang="en-US" dirty="0"/>
          </a:p>
        </p:txBody>
      </p:sp>
      <p:sp>
        <p:nvSpPr>
          <p:cNvPr id="36" name="Oval 35">
            <a:extLst>
              <a:ext uri="{FF2B5EF4-FFF2-40B4-BE49-F238E27FC236}">
                <a16:creationId xmlns:a16="http://schemas.microsoft.com/office/drawing/2014/main" id="{50177A6B-FFFC-D84D-9066-CA71DB83534B}"/>
              </a:ext>
            </a:extLst>
          </p:cNvPr>
          <p:cNvSpPr/>
          <p:nvPr/>
        </p:nvSpPr>
        <p:spPr>
          <a:xfrm>
            <a:off x="-1072927" y="1277043"/>
            <a:ext cx="4411797" cy="4303914"/>
          </a:xfrm>
          <a:prstGeom prst="ellipse">
            <a:avLst/>
          </a:prstGeom>
          <a:gradFill flip="none" rotWithShape="1">
            <a:gsLst>
              <a:gs pos="88000">
                <a:srgbClr val="003B04"/>
              </a:gs>
              <a:gs pos="41000">
                <a:srgbClr val="0070C0"/>
              </a:gs>
              <a:gs pos="13000">
                <a:srgbClr val="71001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293F5D51-E68D-3742-866B-0706ECA314E9}"/>
              </a:ext>
            </a:extLst>
          </p:cNvPr>
          <p:cNvSpPr txBox="1">
            <a:spLocks/>
          </p:cNvSpPr>
          <p:nvPr/>
        </p:nvSpPr>
        <p:spPr>
          <a:xfrm>
            <a:off x="-145358" y="2133269"/>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is this related to size control?</a:t>
            </a:r>
          </a:p>
        </p:txBody>
      </p:sp>
    </p:spTree>
    <p:extLst>
      <p:ext uri="{BB962C8B-B14F-4D97-AF65-F5344CB8AC3E}">
        <p14:creationId xmlns:p14="http://schemas.microsoft.com/office/powerpoint/2010/main" val="7717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1E86C-2433-9E43-8F74-55BEDF3BF8CF}"/>
              </a:ext>
            </a:extLst>
          </p:cNvPr>
          <p:cNvSpPr/>
          <p:nvPr/>
        </p:nvSpPr>
        <p:spPr>
          <a:xfrm>
            <a:off x="700767" y="156326"/>
            <a:ext cx="5811309" cy="1600438"/>
          </a:xfrm>
          <a:prstGeom prst="rect">
            <a:avLst/>
          </a:prstGeom>
        </p:spPr>
        <p:txBody>
          <a:bodyPr wrap="square">
            <a:spAutoFit/>
          </a:bodyPr>
          <a:lstStyle/>
          <a:p>
            <a:r>
              <a:rPr lang="en-US" sz="1400" dirty="0"/>
              <a:t>Columns 1 through 8</a:t>
            </a:r>
          </a:p>
          <a:p>
            <a:endParaRPr lang="en-US" sz="1400" dirty="0"/>
          </a:p>
          <a:p>
            <a:r>
              <a:rPr lang="en-US" sz="1400" dirty="0"/>
              <a:t>    </a:t>
            </a:r>
            <a:r>
              <a:rPr lang="en-US" sz="1400" dirty="0">
                <a:highlight>
                  <a:srgbClr val="FF00FF"/>
                </a:highlight>
              </a:rPr>
              <a:t>0.0249</a:t>
            </a:r>
            <a:r>
              <a:rPr lang="en-US" sz="1400" dirty="0"/>
              <a:t>   -0.0319   -0.0277    </a:t>
            </a:r>
            <a:r>
              <a:rPr lang="en-US" sz="1400" dirty="0">
                <a:highlight>
                  <a:srgbClr val="FF00FF"/>
                </a:highlight>
              </a:rPr>
              <a:t>0.0123</a:t>
            </a:r>
            <a:r>
              <a:rPr lang="en-US" sz="1400" dirty="0"/>
              <a:t>   -0.0317   -0.0645   -0.0617   -0.1004</a:t>
            </a:r>
          </a:p>
          <a:p>
            <a:r>
              <a:rPr lang="en-US" sz="1400" dirty="0"/>
              <a:t>    </a:t>
            </a:r>
            <a:r>
              <a:rPr lang="en-US" sz="1400" dirty="0">
                <a:highlight>
                  <a:srgbClr val="FF00FF"/>
                </a:highlight>
              </a:rPr>
              <a:t>0.0132</a:t>
            </a:r>
            <a:r>
              <a:rPr lang="en-US" sz="1400" dirty="0"/>
              <a:t>    </a:t>
            </a:r>
            <a:r>
              <a:rPr lang="en-US" sz="1400" dirty="0">
                <a:highlight>
                  <a:srgbClr val="FF00FF"/>
                </a:highlight>
              </a:rPr>
              <a:t>0.0083 </a:t>
            </a:r>
            <a:r>
              <a:rPr lang="en-US" sz="1400" dirty="0"/>
              <a:t>  -0.0041   -0.0188   -0.0109   -0.0195   -0.0264   -0.0432</a:t>
            </a:r>
          </a:p>
          <a:p>
            <a:r>
              <a:rPr lang="en-US" sz="1400" dirty="0"/>
              <a:t>    </a:t>
            </a:r>
            <a:r>
              <a:rPr lang="en-US" sz="1400" dirty="0">
                <a:highlight>
                  <a:srgbClr val="FF00FF"/>
                </a:highlight>
              </a:rPr>
              <a:t>0.0083</a:t>
            </a:r>
            <a:r>
              <a:rPr lang="en-US" sz="1400" dirty="0"/>
              <a:t>    </a:t>
            </a:r>
            <a:r>
              <a:rPr lang="en-US" sz="1400" dirty="0">
                <a:highlight>
                  <a:srgbClr val="FF00FF"/>
                </a:highlight>
              </a:rPr>
              <a:t>0.0017</a:t>
            </a:r>
            <a:r>
              <a:rPr lang="en-US" sz="1400" dirty="0"/>
              <a:t>    </a:t>
            </a:r>
            <a:r>
              <a:rPr lang="en-US" sz="1400" dirty="0">
                <a:highlight>
                  <a:srgbClr val="FF00FF"/>
                </a:highlight>
              </a:rPr>
              <a:t>0.0030</a:t>
            </a:r>
            <a:r>
              <a:rPr lang="en-US" sz="1400" dirty="0"/>
              <a:t>   -0.0055   -0.0065   -0.0144   -0.0147   -0.0244</a:t>
            </a:r>
          </a:p>
          <a:p>
            <a:r>
              <a:rPr lang="en-US" sz="1400" dirty="0"/>
              <a:t>    </a:t>
            </a:r>
            <a:r>
              <a:rPr lang="en-US" sz="1400" dirty="0">
                <a:highlight>
                  <a:srgbClr val="FF00FF"/>
                </a:highlight>
              </a:rPr>
              <a:t>0.0014</a:t>
            </a:r>
            <a:r>
              <a:rPr lang="en-US" sz="1400" dirty="0"/>
              <a:t>    </a:t>
            </a:r>
            <a:r>
              <a:rPr lang="en-US" sz="1400" dirty="0">
                <a:highlight>
                  <a:srgbClr val="FF00FF"/>
                </a:highlight>
              </a:rPr>
              <a:t>0.0010</a:t>
            </a:r>
            <a:r>
              <a:rPr lang="en-US" sz="1400" dirty="0"/>
              <a:t>   -0.0002   -0.0044   -0.0045   -0.0039   -0.0062   -0.0069</a:t>
            </a:r>
          </a:p>
          <a:p>
            <a:r>
              <a:rPr lang="en-US" sz="1400" dirty="0"/>
              <a:t>   -0.0002   -0.0004   -0.0007   -0.0009   -0.0008   -0.0002   -0.0020   -0.0016</a:t>
            </a:r>
          </a:p>
        </p:txBody>
      </p:sp>
      <p:sp>
        <p:nvSpPr>
          <p:cNvPr id="10" name="Rectangle 9">
            <a:extLst>
              <a:ext uri="{FF2B5EF4-FFF2-40B4-BE49-F238E27FC236}">
                <a16:creationId xmlns:a16="http://schemas.microsoft.com/office/drawing/2014/main" id="{190CE730-5E56-844E-B1F1-70407D9EF0F8}"/>
              </a:ext>
            </a:extLst>
          </p:cNvPr>
          <p:cNvSpPr/>
          <p:nvPr/>
        </p:nvSpPr>
        <p:spPr>
          <a:xfrm>
            <a:off x="6013236" y="156326"/>
            <a:ext cx="5625344" cy="1600438"/>
          </a:xfrm>
          <a:prstGeom prst="rect">
            <a:avLst/>
          </a:prstGeom>
        </p:spPr>
        <p:txBody>
          <a:bodyPr wrap="square">
            <a:spAutoFit/>
          </a:bodyPr>
          <a:lstStyle/>
          <a:p>
            <a:r>
              <a:rPr lang="en-US" sz="1400" dirty="0"/>
              <a:t>Columns 9 through 16</a:t>
            </a:r>
          </a:p>
          <a:p>
            <a:endParaRPr lang="en-US" sz="1400" dirty="0"/>
          </a:p>
          <a:p>
            <a:r>
              <a:rPr lang="en-US" sz="1400" dirty="0"/>
              <a:t>   -0.0961   -0.1200   -0.3498   -0.4145   -1.0448   -1.3156   -3.4463   -7.3589</a:t>
            </a:r>
          </a:p>
          <a:p>
            <a:r>
              <a:rPr lang="en-US" sz="1400" dirty="0"/>
              <a:t>   -0.0691   -0.0856   -0.1176   -0.2392   -0.3492   -0.7429   -1.2000   -3.0701</a:t>
            </a:r>
          </a:p>
          <a:p>
            <a:r>
              <a:rPr lang="en-US" sz="1400" dirty="0"/>
              <a:t>   -0.0200   -0.0401   -0.0613   -0.0682   -0.1286   -0.2327   -0.4571   -0.9996</a:t>
            </a:r>
          </a:p>
          <a:p>
            <a:r>
              <a:rPr lang="en-US" sz="1400" dirty="0"/>
              <a:t>   -0.0070   -0.0190   -0.0180   -0.0195   -0.0444   -0.0584   -0.1110   -0.2629</a:t>
            </a:r>
          </a:p>
          <a:p>
            <a:r>
              <a:rPr lang="en-US" sz="1400" dirty="0"/>
              <a:t>   -0.0018   -0.0027   -0.0027   -0.0077   -0.0082   -0.0095   -0.0169   -0.0359</a:t>
            </a:r>
          </a:p>
        </p:txBody>
      </p:sp>
      <p:sp>
        <p:nvSpPr>
          <p:cNvPr id="3" name="Rectangle 2">
            <a:extLst>
              <a:ext uri="{FF2B5EF4-FFF2-40B4-BE49-F238E27FC236}">
                <a16:creationId xmlns:a16="http://schemas.microsoft.com/office/drawing/2014/main" id="{9547C197-F811-B341-9912-28CB718BE3DA}"/>
              </a:ext>
            </a:extLst>
          </p:cNvPr>
          <p:cNvSpPr/>
          <p:nvPr/>
        </p:nvSpPr>
        <p:spPr>
          <a:xfrm>
            <a:off x="694814" y="1873169"/>
            <a:ext cx="5817262" cy="1600438"/>
          </a:xfrm>
          <a:prstGeom prst="rect">
            <a:avLst/>
          </a:prstGeom>
        </p:spPr>
        <p:txBody>
          <a:bodyPr wrap="square">
            <a:spAutoFit/>
          </a:bodyPr>
          <a:lstStyle/>
          <a:p>
            <a:r>
              <a:rPr lang="en-US" sz="1400" dirty="0"/>
              <a:t>Columns 1 through 8</a:t>
            </a:r>
          </a:p>
          <a:p>
            <a:endParaRPr lang="en-US" sz="1400" dirty="0"/>
          </a:p>
          <a:p>
            <a:r>
              <a:rPr lang="en-US" sz="1400" dirty="0"/>
              <a:t>   -0.0558   -0.1007   -0.0163   -0.2353   -0.2681   -0.1575   -0.6510   -0.4726</a:t>
            </a:r>
          </a:p>
          <a:p>
            <a:r>
              <a:rPr lang="en-US" sz="1400" dirty="0"/>
              <a:t>   -0.0081   -0.0205   -0.0556   -0.0254   -0.1098   -0.1986   -0.2025   -0.2785</a:t>
            </a:r>
          </a:p>
          <a:p>
            <a:r>
              <a:rPr lang="en-US" sz="1400" dirty="0"/>
              <a:t>    </a:t>
            </a:r>
            <a:r>
              <a:rPr lang="en-US" sz="1400" dirty="0">
                <a:highlight>
                  <a:srgbClr val="FF00FF"/>
                </a:highlight>
              </a:rPr>
              <a:t>0.0116</a:t>
            </a:r>
            <a:r>
              <a:rPr lang="en-US" sz="1400" dirty="0"/>
              <a:t>   -0.0062   -0.0168   -0.0158   -0.0269   -0.0571   -0.0647   -0.1496</a:t>
            </a:r>
          </a:p>
          <a:p>
            <a:r>
              <a:rPr lang="en-US" sz="1400" dirty="0"/>
              <a:t>    </a:t>
            </a:r>
            <a:r>
              <a:rPr lang="en-US" sz="1400" dirty="0">
                <a:highlight>
                  <a:srgbClr val="FF00FF"/>
                </a:highlight>
              </a:rPr>
              <a:t>0.0020</a:t>
            </a:r>
            <a:r>
              <a:rPr lang="en-US" sz="1400" dirty="0"/>
              <a:t>   -0.0019   -0.0057   -0.0101   -0.0169   -0.0133   -0.0253   -0.0431</a:t>
            </a:r>
          </a:p>
          <a:p>
            <a:r>
              <a:rPr lang="en-US" sz="1400" dirty="0"/>
              <a:t>   -0.0008   -0.0012   -0.0017   -0.0015   -0.0033   -0.0031   -0.0060   -0.0071</a:t>
            </a:r>
          </a:p>
        </p:txBody>
      </p:sp>
      <p:sp>
        <p:nvSpPr>
          <p:cNvPr id="5" name="Rectangle 4">
            <a:extLst>
              <a:ext uri="{FF2B5EF4-FFF2-40B4-BE49-F238E27FC236}">
                <a16:creationId xmlns:a16="http://schemas.microsoft.com/office/drawing/2014/main" id="{A81FA779-121F-F34A-9C9C-2241E0B1ECDB}"/>
              </a:ext>
            </a:extLst>
          </p:cNvPr>
          <p:cNvSpPr/>
          <p:nvPr/>
        </p:nvSpPr>
        <p:spPr>
          <a:xfrm>
            <a:off x="6013236" y="1868250"/>
            <a:ext cx="2611898" cy="1815882"/>
          </a:xfrm>
          <a:prstGeom prst="rect">
            <a:avLst/>
          </a:prstGeom>
        </p:spPr>
        <p:txBody>
          <a:bodyPr wrap="square">
            <a:spAutoFit/>
          </a:bodyPr>
          <a:lstStyle/>
          <a:p>
            <a:r>
              <a:rPr lang="en-US" sz="1400" dirty="0"/>
              <a:t>Columns 9 through 11</a:t>
            </a:r>
          </a:p>
          <a:p>
            <a:endParaRPr lang="en-US" sz="1400" dirty="0"/>
          </a:p>
          <a:p>
            <a:r>
              <a:rPr lang="en-US" sz="1400" dirty="0"/>
              <a:t>   -2.1507   -2.2963   -6.6200</a:t>
            </a:r>
          </a:p>
          <a:p>
            <a:r>
              <a:rPr lang="en-US" sz="1400" dirty="0"/>
              <a:t>   -0.6284   -1.2654   -3.7645</a:t>
            </a:r>
          </a:p>
          <a:p>
            <a:r>
              <a:rPr lang="en-US" sz="1400" dirty="0"/>
              <a:t>   -0.1894   -0.4802   -1.0504</a:t>
            </a:r>
          </a:p>
          <a:p>
            <a:r>
              <a:rPr lang="en-US" sz="1400" dirty="0"/>
              <a:t>   -0.0755   -0.0909   -0.2758</a:t>
            </a:r>
          </a:p>
          <a:p>
            <a:r>
              <a:rPr lang="en-US" sz="1400" dirty="0"/>
              <a:t>   -0.0119   -0.0179   -0.0425</a:t>
            </a:r>
          </a:p>
          <a:p>
            <a:endParaRPr lang="en-US" sz="1400" dirty="0"/>
          </a:p>
        </p:txBody>
      </p:sp>
      <p:sp>
        <p:nvSpPr>
          <p:cNvPr id="11" name="Rectangle 10">
            <a:extLst>
              <a:ext uri="{FF2B5EF4-FFF2-40B4-BE49-F238E27FC236}">
                <a16:creationId xmlns:a16="http://schemas.microsoft.com/office/drawing/2014/main" id="{589D6B15-4E91-1A4F-A42F-5B0D6EB257A9}"/>
              </a:ext>
            </a:extLst>
          </p:cNvPr>
          <p:cNvSpPr/>
          <p:nvPr/>
        </p:nvSpPr>
        <p:spPr>
          <a:xfrm>
            <a:off x="694814" y="3984553"/>
            <a:ext cx="4497411" cy="1169551"/>
          </a:xfrm>
          <a:prstGeom prst="rect">
            <a:avLst/>
          </a:prstGeom>
        </p:spPr>
        <p:txBody>
          <a:bodyPr wrap="square">
            <a:spAutoFit/>
          </a:bodyPr>
          <a:lstStyle/>
          <a:p>
            <a:r>
              <a:rPr lang="en-US" sz="1400" dirty="0"/>
              <a:t>   -0.1997   -0.4706   -0.8722   -2.3961   -1.8291   -4.6775</a:t>
            </a:r>
          </a:p>
          <a:p>
            <a:r>
              <a:rPr lang="en-US" sz="1400" dirty="0"/>
              <a:t>   -0.1423   -0.1745   -0.4635   -0.8644   -0.7537   -3.1335</a:t>
            </a:r>
          </a:p>
          <a:p>
            <a:r>
              <a:rPr lang="en-US" sz="1400" dirty="0"/>
              <a:t>   -0.0354   -0.0499   -0.1466   -0.2780   -0.4857   -0.7900</a:t>
            </a:r>
          </a:p>
          <a:p>
            <a:r>
              <a:rPr lang="en-US" sz="1400" dirty="0"/>
              <a:t>   -0.0005   -0.0207   -0.0341   -0.0657   -0.1167   -0.2248</a:t>
            </a:r>
          </a:p>
          <a:p>
            <a:r>
              <a:rPr lang="en-US" sz="1400" dirty="0"/>
              <a:t>   -0.0030   -0.0044   -0.0099   -0.0113   -0.0146   -0.0368</a:t>
            </a:r>
          </a:p>
        </p:txBody>
      </p:sp>
      <p:sp>
        <p:nvSpPr>
          <p:cNvPr id="12" name="Rectangle 11">
            <a:extLst>
              <a:ext uri="{FF2B5EF4-FFF2-40B4-BE49-F238E27FC236}">
                <a16:creationId xmlns:a16="http://schemas.microsoft.com/office/drawing/2014/main" id="{A08156FD-74E3-EE49-B1B5-9F9DB256D00E}"/>
              </a:ext>
            </a:extLst>
          </p:cNvPr>
          <p:cNvSpPr/>
          <p:nvPr/>
        </p:nvSpPr>
        <p:spPr>
          <a:xfrm>
            <a:off x="694814" y="5724821"/>
            <a:ext cx="1866999" cy="1169551"/>
          </a:xfrm>
          <a:prstGeom prst="rect">
            <a:avLst/>
          </a:prstGeom>
        </p:spPr>
        <p:txBody>
          <a:bodyPr wrap="square">
            <a:spAutoFit/>
          </a:bodyPr>
          <a:lstStyle/>
          <a:p>
            <a:r>
              <a:rPr lang="en-US" sz="1400" dirty="0"/>
              <a:t>   -2.8678   -8.5487</a:t>
            </a:r>
          </a:p>
          <a:p>
            <a:r>
              <a:rPr lang="en-US" sz="1400" dirty="0"/>
              <a:t>   -1.6598   -5.1785</a:t>
            </a:r>
          </a:p>
          <a:p>
            <a:r>
              <a:rPr lang="en-US" sz="1400" dirty="0"/>
              <a:t>   -0.6627   -2.4300</a:t>
            </a:r>
          </a:p>
          <a:p>
            <a:r>
              <a:rPr lang="en-US" sz="1400" dirty="0"/>
              <a:t>   -0.2437   -0.5710</a:t>
            </a:r>
          </a:p>
          <a:p>
            <a:r>
              <a:rPr lang="en-US" sz="1400" dirty="0"/>
              <a:t>   -0.0380   -0.0826</a:t>
            </a:r>
          </a:p>
        </p:txBody>
      </p:sp>
      <p:grpSp>
        <p:nvGrpSpPr>
          <p:cNvPr id="28" name="Group 27">
            <a:extLst>
              <a:ext uri="{FF2B5EF4-FFF2-40B4-BE49-F238E27FC236}">
                <a16:creationId xmlns:a16="http://schemas.microsoft.com/office/drawing/2014/main" id="{86F823E3-D83D-B844-8065-C092CEADA693}"/>
              </a:ext>
            </a:extLst>
          </p:cNvPr>
          <p:cNvGrpSpPr/>
          <p:nvPr/>
        </p:nvGrpSpPr>
        <p:grpSpPr>
          <a:xfrm>
            <a:off x="131026" y="-32656"/>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29" name="Group 28">
            <a:extLst>
              <a:ext uri="{FF2B5EF4-FFF2-40B4-BE49-F238E27FC236}">
                <a16:creationId xmlns:a16="http://schemas.microsoft.com/office/drawing/2014/main" id="{58480506-C073-DD40-801C-9E8C9115CC3B}"/>
              </a:ext>
            </a:extLst>
          </p:cNvPr>
          <p:cNvGrpSpPr/>
          <p:nvPr/>
        </p:nvGrpSpPr>
        <p:grpSpPr>
          <a:xfrm>
            <a:off x="152417" y="1708317"/>
            <a:ext cx="569741" cy="1690949"/>
            <a:chOff x="545196" y="45435"/>
            <a:chExt cx="569741" cy="1690949"/>
          </a:xfrm>
        </p:grpSpPr>
        <p:sp>
          <p:nvSpPr>
            <p:cNvPr id="30" name="Rectangle 29">
              <a:extLst>
                <a:ext uri="{FF2B5EF4-FFF2-40B4-BE49-F238E27FC236}">
                  <a16:creationId xmlns:a16="http://schemas.microsoft.com/office/drawing/2014/main" id="{EEF7B74E-4E73-6D49-904F-64BA66C2F4DA}"/>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endParaRPr lang="en-US" dirty="0">
                <a:solidFill>
                  <a:sysClr val="windowText" lastClr="000000"/>
                </a:solidFill>
              </a:endParaRPr>
            </a:p>
          </p:txBody>
        </p:sp>
        <p:sp>
          <p:nvSpPr>
            <p:cNvPr id="31" name="Rectangle 30">
              <a:extLst>
                <a:ext uri="{FF2B5EF4-FFF2-40B4-BE49-F238E27FC236}">
                  <a16:creationId xmlns:a16="http://schemas.microsoft.com/office/drawing/2014/main" id="{137474B3-430C-4441-93A6-0284C2068AC4}"/>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2" name="Rectangle 31">
              <a:extLst>
                <a:ext uri="{FF2B5EF4-FFF2-40B4-BE49-F238E27FC236}">
                  <a16:creationId xmlns:a16="http://schemas.microsoft.com/office/drawing/2014/main" id="{4A9CCC0C-B76E-744D-BF6C-319684F06F33}"/>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3" name="Rectangle 32">
              <a:extLst>
                <a:ext uri="{FF2B5EF4-FFF2-40B4-BE49-F238E27FC236}">
                  <a16:creationId xmlns:a16="http://schemas.microsoft.com/office/drawing/2014/main" id="{013A6D1D-A4BE-2E45-833D-95D7D631360B}"/>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34" name="Rectangle 33">
              <a:extLst>
                <a:ext uri="{FF2B5EF4-FFF2-40B4-BE49-F238E27FC236}">
                  <a16:creationId xmlns:a16="http://schemas.microsoft.com/office/drawing/2014/main" id="{F76E1E87-6FBB-4E49-8FDA-4F6E0CC9DEB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35" name="Group 34">
            <a:extLst>
              <a:ext uri="{FF2B5EF4-FFF2-40B4-BE49-F238E27FC236}">
                <a16:creationId xmlns:a16="http://schemas.microsoft.com/office/drawing/2014/main" id="{21A13D49-9D61-7741-B3A8-930A7303EB05}"/>
              </a:ext>
            </a:extLst>
          </p:cNvPr>
          <p:cNvGrpSpPr/>
          <p:nvPr/>
        </p:nvGrpSpPr>
        <p:grpSpPr>
          <a:xfrm>
            <a:off x="131026" y="3439156"/>
            <a:ext cx="569741" cy="1690949"/>
            <a:chOff x="545196" y="45435"/>
            <a:chExt cx="569741" cy="1690949"/>
          </a:xfrm>
        </p:grpSpPr>
        <p:sp>
          <p:nvSpPr>
            <p:cNvPr id="36" name="Rectangle 35">
              <a:extLst>
                <a:ext uri="{FF2B5EF4-FFF2-40B4-BE49-F238E27FC236}">
                  <a16:creationId xmlns:a16="http://schemas.microsoft.com/office/drawing/2014/main" id="{DC040D9C-D6CF-8143-972F-A76FB3AFAD92}"/>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endParaRPr lang="en-US" dirty="0">
                <a:solidFill>
                  <a:sysClr val="windowText" lastClr="000000"/>
                </a:solidFill>
              </a:endParaRPr>
            </a:p>
          </p:txBody>
        </p:sp>
        <p:sp>
          <p:nvSpPr>
            <p:cNvPr id="37" name="Rectangle 36">
              <a:extLst>
                <a:ext uri="{FF2B5EF4-FFF2-40B4-BE49-F238E27FC236}">
                  <a16:creationId xmlns:a16="http://schemas.microsoft.com/office/drawing/2014/main" id="{A5D1748B-67FB-A94B-9068-3C2A8C3E3CA1}"/>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8" name="Rectangle 37">
              <a:extLst>
                <a:ext uri="{FF2B5EF4-FFF2-40B4-BE49-F238E27FC236}">
                  <a16:creationId xmlns:a16="http://schemas.microsoft.com/office/drawing/2014/main" id="{AB108608-D3AE-6047-8245-C5F6F611A1D6}"/>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9" name="Rectangle 38">
              <a:extLst>
                <a:ext uri="{FF2B5EF4-FFF2-40B4-BE49-F238E27FC236}">
                  <a16:creationId xmlns:a16="http://schemas.microsoft.com/office/drawing/2014/main" id="{E0D87101-B2AE-B448-BFAD-162CFAE9B1A9}"/>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0" name="Rectangle 39">
              <a:extLst>
                <a:ext uri="{FF2B5EF4-FFF2-40B4-BE49-F238E27FC236}">
                  <a16:creationId xmlns:a16="http://schemas.microsoft.com/office/drawing/2014/main" id="{097F5985-7B8D-CC4C-B88F-8BC8E33FCF1E}"/>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41" name="Group 40">
            <a:extLst>
              <a:ext uri="{FF2B5EF4-FFF2-40B4-BE49-F238E27FC236}">
                <a16:creationId xmlns:a16="http://schemas.microsoft.com/office/drawing/2014/main" id="{3E129B7F-FEC5-2E4E-9E2E-A724739EB5E9}"/>
              </a:ext>
            </a:extLst>
          </p:cNvPr>
          <p:cNvGrpSpPr/>
          <p:nvPr/>
        </p:nvGrpSpPr>
        <p:grpSpPr>
          <a:xfrm>
            <a:off x="131026" y="5190706"/>
            <a:ext cx="569741" cy="1690949"/>
            <a:chOff x="545196" y="45435"/>
            <a:chExt cx="569741" cy="1690949"/>
          </a:xfrm>
        </p:grpSpPr>
        <p:sp>
          <p:nvSpPr>
            <p:cNvPr id="42" name="Rectangle 41">
              <a:extLst>
                <a:ext uri="{FF2B5EF4-FFF2-40B4-BE49-F238E27FC236}">
                  <a16:creationId xmlns:a16="http://schemas.microsoft.com/office/drawing/2014/main" id="{6E910E80-590A-E546-BD50-1194896E8CAC}"/>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endParaRPr lang="en-US" dirty="0">
                <a:solidFill>
                  <a:sysClr val="windowText" lastClr="000000"/>
                </a:solidFill>
              </a:endParaRPr>
            </a:p>
          </p:txBody>
        </p:sp>
        <p:sp>
          <p:nvSpPr>
            <p:cNvPr id="43" name="Rectangle 42">
              <a:extLst>
                <a:ext uri="{FF2B5EF4-FFF2-40B4-BE49-F238E27FC236}">
                  <a16:creationId xmlns:a16="http://schemas.microsoft.com/office/drawing/2014/main" id="{06B8340A-E4EC-EF4F-86CD-4B74EE6B1B02}"/>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44" name="Rectangle 43">
              <a:extLst>
                <a:ext uri="{FF2B5EF4-FFF2-40B4-BE49-F238E27FC236}">
                  <a16:creationId xmlns:a16="http://schemas.microsoft.com/office/drawing/2014/main" id="{65DEC24F-08C8-C24E-A6CF-82CF0F9F6BD9}"/>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45" name="Rectangle 44">
              <a:extLst>
                <a:ext uri="{FF2B5EF4-FFF2-40B4-BE49-F238E27FC236}">
                  <a16:creationId xmlns:a16="http://schemas.microsoft.com/office/drawing/2014/main" id="{D52A960A-222D-2F4A-84D5-F8A8C8E3B71D}"/>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6" name="Rectangle 45">
              <a:extLst>
                <a:ext uri="{FF2B5EF4-FFF2-40B4-BE49-F238E27FC236}">
                  <a16:creationId xmlns:a16="http://schemas.microsoft.com/office/drawing/2014/main" id="{E090F3A2-6B1D-AB4D-9D83-4327DF44F6EA}"/>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76" name="Group 75">
            <a:extLst>
              <a:ext uri="{FF2B5EF4-FFF2-40B4-BE49-F238E27FC236}">
                <a16:creationId xmlns:a16="http://schemas.microsoft.com/office/drawing/2014/main" id="{7B7852F8-E75F-1F42-8A21-7E264CBE00EB}"/>
              </a:ext>
            </a:extLst>
          </p:cNvPr>
          <p:cNvGrpSpPr/>
          <p:nvPr/>
        </p:nvGrpSpPr>
        <p:grpSpPr>
          <a:xfrm>
            <a:off x="6890336" y="615719"/>
            <a:ext cx="5249879" cy="6005472"/>
            <a:chOff x="6270172" y="282110"/>
            <a:chExt cx="5249879" cy="6005472"/>
          </a:xfrm>
        </p:grpSpPr>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6270172" y="4769574"/>
              <a:ext cx="4270488" cy="80394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265777" y="282110"/>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6270172" y="5929521"/>
              <a:ext cx="4270488" cy="358061"/>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7539475" flipH="1">
              <a:off x="7778163" y="3937037"/>
              <a:ext cx="977896" cy="842571"/>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9994749" y="5231547"/>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Rectangle 76">
            <a:extLst>
              <a:ext uri="{FF2B5EF4-FFF2-40B4-BE49-F238E27FC236}">
                <a16:creationId xmlns:a16="http://schemas.microsoft.com/office/drawing/2014/main" id="{F941CCB9-29F5-514D-83E5-2A53802754FD}"/>
              </a:ext>
            </a:extLst>
          </p:cNvPr>
          <p:cNvSpPr/>
          <p:nvPr/>
        </p:nvSpPr>
        <p:spPr>
          <a:xfrm>
            <a:off x="670717" y="-10833"/>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2" name="Rectangle 81">
            <a:extLst>
              <a:ext uri="{FF2B5EF4-FFF2-40B4-BE49-F238E27FC236}">
                <a16:creationId xmlns:a16="http://schemas.microsoft.com/office/drawing/2014/main" id="{3560821C-B91E-6F48-94D6-DCB38F4DD19C}"/>
              </a:ext>
            </a:extLst>
          </p:cNvPr>
          <p:cNvSpPr/>
          <p:nvPr/>
        </p:nvSpPr>
        <p:spPr>
          <a:xfrm>
            <a:off x="2661335" y="5178996"/>
            <a:ext cx="3760580" cy="1600438"/>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268369" y="937286"/>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4" name="Rectangle 83">
            <a:extLst>
              <a:ext uri="{FF2B5EF4-FFF2-40B4-BE49-F238E27FC236}">
                <a16:creationId xmlns:a16="http://schemas.microsoft.com/office/drawing/2014/main" id="{916AB8EE-C493-7449-8ECC-35E8023D9F90}"/>
              </a:ext>
            </a:extLst>
          </p:cNvPr>
          <p:cNvSpPr/>
          <p:nvPr/>
        </p:nvSpPr>
        <p:spPr>
          <a:xfrm rot="16200000">
            <a:off x="-279416" y="2675131"/>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5" name="Rectangle 84">
            <a:extLst>
              <a:ext uri="{FF2B5EF4-FFF2-40B4-BE49-F238E27FC236}">
                <a16:creationId xmlns:a16="http://schemas.microsoft.com/office/drawing/2014/main" id="{6AB3ADD6-4459-BB4D-AF64-2A90563C51E8}"/>
              </a:ext>
            </a:extLst>
          </p:cNvPr>
          <p:cNvSpPr/>
          <p:nvPr/>
        </p:nvSpPr>
        <p:spPr>
          <a:xfrm rot="16200000">
            <a:off x="-264315" y="443775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6" name="Rectangle 85">
            <a:extLst>
              <a:ext uri="{FF2B5EF4-FFF2-40B4-BE49-F238E27FC236}">
                <a16:creationId xmlns:a16="http://schemas.microsoft.com/office/drawing/2014/main" id="{41FB0DC1-8C6C-D746-8CF4-DEFF01C26B64}"/>
              </a:ext>
            </a:extLst>
          </p:cNvPr>
          <p:cNvSpPr/>
          <p:nvPr/>
        </p:nvSpPr>
        <p:spPr>
          <a:xfrm rot="16200000">
            <a:off x="-279416" y="6156575"/>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7" name="Rectangle 86">
            <a:extLst>
              <a:ext uri="{FF2B5EF4-FFF2-40B4-BE49-F238E27FC236}">
                <a16:creationId xmlns:a16="http://schemas.microsoft.com/office/drawing/2014/main" id="{44C53C78-1BFD-484A-A855-F642DFB2CE58}"/>
              </a:ext>
            </a:extLst>
          </p:cNvPr>
          <p:cNvSpPr/>
          <p:nvPr/>
        </p:nvSpPr>
        <p:spPr>
          <a:xfrm>
            <a:off x="716625" y="1708920"/>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8" name="Rectangle 87">
            <a:extLst>
              <a:ext uri="{FF2B5EF4-FFF2-40B4-BE49-F238E27FC236}">
                <a16:creationId xmlns:a16="http://schemas.microsoft.com/office/drawing/2014/main" id="{9AB1F5E9-5B87-514B-9825-A88E88F6EA8C}"/>
              </a:ext>
            </a:extLst>
          </p:cNvPr>
          <p:cNvSpPr/>
          <p:nvPr/>
        </p:nvSpPr>
        <p:spPr>
          <a:xfrm>
            <a:off x="694440" y="3439156"/>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9" name="Rectangle 88">
            <a:extLst>
              <a:ext uri="{FF2B5EF4-FFF2-40B4-BE49-F238E27FC236}">
                <a16:creationId xmlns:a16="http://schemas.microsoft.com/office/drawing/2014/main" id="{717CDEEB-1376-8142-A030-037FFCBD4FC4}"/>
              </a:ext>
            </a:extLst>
          </p:cNvPr>
          <p:cNvSpPr/>
          <p:nvPr/>
        </p:nvSpPr>
        <p:spPr>
          <a:xfrm>
            <a:off x="710768" y="5186867"/>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Tree>
    <p:extLst>
      <p:ext uri="{BB962C8B-B14F-4D97-AF65-F5344CB8AC3E}">
        <p14:creationId xmlns:p14="http://schemas.microsoft.com/office/powerpoint/2010/main" val="114672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3CE6CE-215F-1041-B23B-2211C94BD802}"/>
              </a:ext>
            </a:extLst>
          </p:cNvPr>
          <p:cNvSpPr>
            <a:spLocks noGrp="1"/>
          </p:cNvSpPr>
          <p:nvPr>
            <p:ph type="title"/>
          </p:nvPr>
        </p:nvSpPr>
        <p:spPr>
          <a:xfrm>
            <a:off x="7458500" y="1091821"/>
            <a:ext cx="3366816" cy="4674358"/>
          </a:xfrm>
        </p:spPr>
        <p:txBody>
          <a:bodyPr anchor="ctr">
            <a:normAutofit/>
          </a:bodyPr>
          <a:lstStyle/>
          <a:p>
            <a:r>
              <a:rPr lang="en-US" sz="6600">
                <a:solidFill>
                  <a:schemeClr val="bg1"/>
                </a:solidFill>
              </a:rPr>
              <a:t>Analysis</a:t>
            </a:r>
          </a:p>
        </p:txBody>
      </p:sp>
      <p:sp>
        <p:nvSpPr>
          <p:cNvPr id="3" name="Content Placeholder 2">
            <a:extLst>
              <a:ext uri="{FF2B5EF4-FFF2-40B4-BE49-F238E27FC236}">
                <a16:creationId xmlns:a16="http://schemas.microsoft.com/office/drawing/2014/main" id="{EE276B02-E058-114F-8D0C-1D924397D0F6}"/>
              </a:ext>
            </a:extLst>
          </p:cNvPr>
          <p:cNvSpPr>
            <a:spLocks noGrp="1"/>
          </p:cNvSpPr>
          <p:nvPr>
            <p:ph idx="1"/>
          </p:nvPr>
        </p:nvSpPr>
        <p:spPr>
          <a:xfrm>
            <a:off x="114300" y="555173"/>
            <a:ext cx="6449785" cy="6023536"/>
          </a:xfrm>
        </p:spPr>
        <p:txBody>
          <a:bodyPr anchor="ctr">
            <a:noAutofit/>
          </a:bodyPr>
          <a:lstStyle/>
          <a:p>
            <a:r>
              <a:rPr lang="en-US" sz="2000" dirty="0">
                <a:solidFill>
                  <a:schemeClr val="tx1">
                    <a:lumMod val="85000"/>
                    <a:lumOff val="15000"/>
                  </a:schemeClr>
                </a:solidFill>
              </a:rPr>
              <a:t>Only places where slope is positive are at the very beginning of Starting Length=20 and Starting Length=15 graph</a:t>
            </a:r>
          </a:p>
          <a:p>
            <a:pPr lvl="1"/>
            <a:r>
              <a:rPr lang="en-US" sz="2000" dirty="0">
                <a:solidFill>
                  <a:schemeClr val="tx1">
                    <a:lumMod val="85000"/>
                    <a:lumOff val="15000"/>
                  </a:schemeClr>
                </a:solidFill>
              </a:rPr>
              <a:t>These simulations were only run 1000 times, so there could be inaccuracies</a:t>
            </a:r>
          </a:p>
          <a:p>
            <a:pPr lvl="1"/>
            <a:r>
              <a:rPr lang="en-US" sz="2000" dirty="0">
                <a:solidFill>
                  <a:schemeClr val="tx1">
                    <a:lumMod val="85000"/>
                    <a:lumOff val="15000"/>
                  </a:schemeClr>
                </a:solidFill>
              </a:rPr>
              <a:t>This is likely when the filament is “filling up” with proteins</a:t>
            </a:r>
          </a:p>
          <a:p>
            <a:pPr lvl="2"/>
            <a:r>
              <a:rPr lang="en-US" dirty="0">
                <a:solidFill>
                  <a:schemeClr val="tx1">
                    <a:lumMod val="85000"/>
                    <a:lumOff val="15000"/>
                  </a:schemeClr>
                </a:solidFill>
              </a:rPr>
              <a:t>This mechanism likely isn’t useful for controlling length in the long term, but could be useful when a filament is depleted of proteins for some reason</a:t>
            </a:r>
          </a:p>
          <a:p>
            <a:pPr lvl="3"/>
            <a:r>
              <a:rPr lang="en-US" sz="2000" dirty="0">
                <a:solidFill>
                  <a:schemeClr val="tx1">
                    <a:lumMod val="85000"/>
                    <a:lumOff val="15000"/>
                  </a:schemeClr>
                </a:solidFill>
              </a:rPr>
              <a:t>Curious to see what happens in a model where proteins “disappear” from the simulation after they take off a monomer</a:t>
            </a:r>
          </a:p>
          <a:p>
            <a:pPr lvl="3"/>
            <a:r>
              <a:rPr lang="en-US" sz="2000" dirty="0">
                <a:solidFill>
                  <a:schemeClr val="tx1">
                    <a:lumMod val="85000"/>
                    <a:lumOff val="15000"/>
                  </a:schemeClr>
                </a:solidFill>
              </a:rPr>
              <a:t>Curious if a two sided model might add to this effect (“bunching up” effect may be greater for long filaments, so adding two sided may make things relatively faster compared to length) </a:t>
            </a:r>
          </a:p>
          <a:p>
            <a:pPr lvl="3"/>
            <a:endParaRPr lang="en-US" sz="2000" dirty="0">
              <a:solidFill>
                <a:schemeClr val="tx1">
                  <a:lumMod val="85000"/>
                  <a:lumOff val="15000"/>
                </a:schemeClr>
              </a:solidFill>
            </a:endParaRPr>
          </a:p>
        </p:txBody>
      </p:sp>
    </p:spTree>
    <p:extLst>
      <p:ext uri="{BB962C8B-B14F-4D97-AF65-F5344CB8AC3E}">
        <p14:creationId xmlns:p14="http://schemas.microsoft.com/office/powerpoint/2010/main" val="117272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C621763C-D6AB-6D4B-A817-B0F0C6E76A62}"/>
              </a:ext>
            </a:extLst>
          </p:cNvPr>
          <p:cNvSpPr/>
          <p:nvPr/>
        </p:nvSpPr>
        <p:spPr>
          <a:xfrm rot="17419171">
            <a:off x="1181294" y="4914072"/>
            <a:ext cx="622927" cy="63998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193C488-3650-C945-895C-86D0E7FE6C43}"/>
              </a:ext>
            </a:extLst>
          </p:cNvPr>
          <p:cNvSpPr>
            <a:spLocks noGrp="1"/>
          </p:cNvSpPr>
          <p:nvPr>
            <p:ph type="title"/>
          </p:nvPr>
        </p:nvSpPr>
        <p:spPr/>
        <p:txBody>
          <a:bodyPr/>
          <a:lstStyle/>
          <a:p>
            <a:r>
              <a:rPr lang="en-US" dirty="0"/>
              <a:t>6/17/20 Meeting Notes</a:t>
            </a:r>
          </a:p>
        </p:txBody>
      </p:sp>
      <p:sp>
        <p:nvSpPr>
          <p:cNvPr id="3" name="Content Placeholder 2">
            <a:extLst>
              <a:ext uri="{FF2B5EF4-FFF2-40B4-BE49-F238E27FC236}">
                <a16:creationId xmlns:a16="http://schemas.microsoft.com/office/drawing/2014/main" id="{3F58F970-24DA-F04B-A6F0-10AB12E0CD26}"/>
              </a:ext>
            </a:extLst>
          </p:cNvPr>
          <p:cNvSpPr>
            <a:spLocks noGrp="1"/>
          </p:cNvSpPr>
          <p:nvPr>
            <p:ph idx="1"/>
          </p:nvPr>
        </p:nvSpPr>
        <p:spPr/>
        <p:txBody>
          <a:bodyPr/>
          <a:lstStyle/>
          <a:p>
            <a:r>
              <a:rPr lang="en-US" dirty="0"/>
              <a:t>Try 2 sided vs. 1 sided</a:t>
            </a:r>
          </a:p>
          <a:p>
            <a:r>
              <a:rPr lang="en-US" dirty="0"/>
              <a:t>Biasing starting position (what if protein can only land in 2</a:t>
            </a:r>
            <a:r>
              <a:rPr lang="en-US" baseline="30000" dirty="0"/>
              <a:t>nd</a:t>
            </a:r>
            <a:r>
              <a:rPr lang="en-US" dirty="0"/>
              <a:t> half of filament)</a:t>
            </a:r>
          </a:p>
          <a:p>
            <a:r>
              <a:rPr lang="en-US" dirty="0"/>
              <a:t>Landing only on the end</a:t>
            </a:r>
          </a:p>
          <a:p>
            <a:r>
              <a:rPr lang="en-US" dirty="0"/>
              <a:t>Changing when proteins are able to re-bind</a:t>
            </a:r>
          </a:p>
        </p:txBody>
      </p:sp>
      <p:sp>
        <p:nvSpPr>
          <p:cNvPr id="4" name="Rectangle 3">
            <a:extLst>
              <a:ext uri="{FF2B5EF4-FFF2-40B4-BE49-F238E27FC236}">
                <a16:creationId xmlns:a16="http://schemas.microsoft.com/office/drawing/2014/main" id="{EC3CADD8-BA90-FF4D-8D19-ACF264F6B2F8}"/>
              </a:ext>
            </a:extLst>
          </p:cNvPr>
          <p:cNvSpPr/>
          <p:nvPr/>
        </p:nvSpPr>
        <p:spPr>
          <a:xfrm>
            <a:off x="1697666" y="4369981"/>
            <a:ext cx="2555358"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become free (equal prob landing anywhere)</a:t>
            </a:r>
          </a:p>
        </p:txBody>
      </p:sp>
      <p:sp>
        <p:nvSpPr>
          <p:cNvPr id="5" name="Rectangle 4">
            <a:extLst>
              <a:ext uri="{FF2B5EF4-FFF2-40B4-BE49-F238E27FC236}">
                <a16:creationId xmlns:a16="http://schemas.microsoft.com/office/drawing/2014/main" id="{A7A61103-963C-9149-BB43-FA9C999CB076}"/>
              </a:ext>
            </a:extLst>
          </p:cNvPr>
          <p:cNvSpPr/>
          <p:nvPr/>
        </p:nvSpPr>
        <p:spPr>
          <a:xfrm>
            <a:off x="4844904" y="4369979"/>
            <a:ext cx="2860157"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Gradient (Higher probability of landing toward end after falling off once)</a:t>
            </a:r>
          </a:p>
        </p:txBody>
      </p:sp>
      <p:sp>
        <p:nvSpPr>
          <p:cNvPr id="6" name="Rectangle 5">
            <a:extLst>
              <a:ext uri="{FF2B5EF4-FFF2-40B4-BE49-F238E27FC236}">
                <a16:creationId xmlns:a16="http://schemas.microsoft.com/office/drawing/2014/main" id="{DD000EEB-77CF-3D4A-9EAF-8DC4F60201AE}"/>
              </a:ext>
            </a:extLst>
          </p:cNvPr>
          <p:cNvSpPr/>
          <p:nvPr/>
        </p:nvSpPr>
        <p:spPr>
          <a:xfrm>
            <a:off x="8296941" y="4369980"/>
            <a:ext cx="2558902"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cannot re-bind (0 probability of landing)</a:t>
            </a:r>
          </a:p>
        </p:txBody>
      </p:sp>
      <p:sp>
        <p:nvSpPr>
          <p:cNvPr id="7" name="Rectangle 6">
            <a:extLst>
              <a:ext uri="{FF2B5EF4-FFF2-40B4-BE49-F238E27FC236}">
                <a16:creationId xmlns:a16="http://schemas.microsoft.com/office/drawing/2014/main" id="{35C524B8-B08C-9B4A-B561-01314A0684D1}"/>
              </a:ext>
            </a:extLst>
          </p:cNvPr>
          <p:cNvSpPr/>
          <p:nvPr/>
        </p:nvSpPr>
        <p:spPr>
          <a:xfrm>
            <a:off x="4844904" y="5871139"/>
            <a:ext cx="2860157" cy="6116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General Cases</a:t>
            </a:r>
          </a:p>
        </p:txBody>
      </p:sp>
      <p:sp>
        <p:nvSpPr>
          <p:cNvPr id="8" name="Rectangle 7">
            <a:extLst>
              <a:ext uri="{FF2B5EF4-FFF2-40B4-BE49-F238E27FC236}">
                <a16:creationId xmlns:a16="http://schemas.microsoft.com/office/drawing/2014/main" id="{B0A6E6BF-B66E-3F45-8D11-E8C355D9050E}"/>
              </a:ext>
            </a:extLst>
          </p:cNvPr>
          <p:cNvSpPr/>
          <p:nvPr/>
        </p:nvSpPr>
        <p:spPr>
          <a:xfrm>
            <a:off x="1332617" y="5466356"/>
            <a:ext cx="1495646" cy="3058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What we have now</a:t>
            </a:r>
          </a:p>
        </p:txBody>
      </p:sp>
    </p:spTree>
    <p:extLst>
      <p:ext uri="{BB962C8B-B14F-4D97-AF65-F5344CB8AC3E}">
        <p14:creationId xmlns:p14="http://schemas.microsoft.com/office/powerpoint/2010/main" val="54946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8DAF0D-7981-9341-8B69-B6C0B65638D1}"/>
                  </a:ext>
                </a:extLst>
              </p:cNvPr>
              <p:cNvSpPr txBox="1"/>
              <p:nvPr/>
            </p:nvSpPr>
            <p:spPr>
              <a:xfrm>
                <a:off x="7822912" y="296830"/>
                <a:ext cx="3266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 =</m:t>
                      </m:r>
                      <m:r>
                        <a:rPr lang="en-US" b="0" i="1" smtClean="0">
                          <a:latin typeface="Cambria Math" panose="02040503050406030204" pitchFamily="18" charset="0"/>
                        </a:rPr>
                        <m:t>𝐾𝑜𝑛</m:t>
                      </m:r>
                      <m:r>
                        <a:rPr lang="en-US" b="0" i="1" smtClean="0">
                          <a:latin typeface="Cambria Math" panose="02040503050406030204" pitchFamily="18" charset="0"/>
                        </a:rPr>
                        <m:t>+</m:t>
                      </m:r>
                      <m:r>
                        <a:rPr lang="en-US" b="0" i="1" smtClean="0">
                          <a:latin typeface="Cambria Math" panose="02040503050406030204" pitchFamily="18" charset="0"/>
                        </a:rPr>
                        <m:t>𝐾𝑜𝑓𝑓</m:t>
                      </m:r>
                      <m:r>
                        <a:rPr lang="en-US" b="0" i="1" smtClean="0">
                          <a:latin typeface="Cambria Math" panose="02040503050406030204" pitchFamily="18" charset="0"/>
                        </a:rPr>
                        <m:t>+</m:t>
                      </m:r>
                      <m:r>
                        <a:rPr lang="en-US" b="0" i="1" smtClean="0">
                          <a:latin typeface="Cambria Math" panose="02040503050406030204" pitchFamily="18" charset="0"/>
                        </a:rPr>
                        <m:t>𝐾𝑤𝑎𝑙𝑘</m:t>
                      </m:r>
                    </m:oMath>
                  </m:oMathPara>
                </a14:m>
                <a:endParaRPr lang="en-US" dirty="0"/>
              </a:p>
            </p:txBody>
          </p:sp>
        </mc:Choice>
        <mc:Fallback xmlns="">
          <p:sp>
            <p:nvSpPr>
              <p:cNvPr id="4" name="TextBox 3">
                <a:extLst>
                  <a:ext uri="{FF2B5EF4-FFF2-40B4-BE49-F238E27FC236}">
                    <a16:creationId xmlns:a16="http://schemas.microsoft.com/office/drawing/2014/main" id="{F68DAF0D-7981-9341-8B69-B6C0B65638D1}"/>
                  </a:ext>
                </a:extLst>
              </p:cNvPr>
              <p:cNvSpPr txBox="1">
                <a:spLocks noRot="1" noChangeAspect="1" noMove="1" noResize="1" noEditPoints="1" noAdjustHandles="1" noChangeArrowheads="1" noChangeShapeType="1" noTextEdit="1"/>
              </p:cNvSpPr>
              <p:nvPr/>
            </p:nvSpPr>
            <p:spPr>
              <a:xfrm>
                <a:off x="7822912" y="296830"/>
                <a:ext cx="3266022" cy="276999"/>
              </a:xfrm>
              <a:prstGeom prst="rect">
                <a:avLst/>
              </a:prstGeom>
              <a:blipFill>
                <a:blip r:embed="rId2"/>
                <a:stretch>
                  <a:fillRect l="-1163" t="-4348" r="-116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B0F8518-2569-8A42-9C0A-D1EE16999347}"/>
                  </a:ext>
                </a:extLst>
              </p:cNvPr>
              <p:cNvSpPr/>
              <p:nvPr/>
            </p:nvSpPr>
            <p:spPr>
              <a:xfrm>
                <a:off x="2818949" y="2352690"/>
                <a:ext cx="14718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𝑃</m:t>
                      </m:r>
                    </m:oMath>
                  </m:oMathPara>
                </a14:m>
                <a:endParaRPr lang="en-US" dirty="0"/>
              </a:p>
            </p:txBody>
          </p:sp>
        </mc:Choice>
        <mc:Fallback xmlns="">
          <p:sp>
            <p:nvSpPr>
              <p:cNvPr id="5" name="Rectangle 4">
                <a:extLst>
                  <a:ext uri="{FF2B5EF4-FFF2-40B4-BE49-F238E27FC236}">
                    <a16:creationId xmlns:a16="http://schemas.microsoft.com/office/drawing/2014/main" id="{CB0F8518-2569-8A42-9C0A-D1EE16999347}"/>
                  </a:ext>
                </a:extLst>
              </p:cNvPr>
              <p:cNvSpPr>
                <a:spLocks noRot="1" noChangeAspect="1" noMove="1" noResize="1" noEditPoints="1" noAdjustHandles="1" noChangeArrowheads="1" noChangeShapeType="1" noTextEdit="1"/>
              </p:cNvSpPr>
              <p:nvPr/>
            </p:nvSpPr>
            <p:spPr>
              <a:xfrm>
                <a:off x="2818949" y="2352690"/>
                <a:ext cx="1471813"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86F500C-497B-5C46-AE69-71D019ED883D}"/>
              </a:ext>
            </a:extLst>
          </p:cNvPr>
          <p:cNvSpPr txBox="1"/>
          <p:nvPr/>
        </p:nvSpPr>
        <p:spPr>
          <a:xfrm>
            <a:off x="433179" y="2214191"/>
            <a:ext cx="2203554" cy="646331"/>
          </a:xfrm>
          <a:prstGeom prst="rect">
            <a:avLst/>
          </a:prstGeom>
          <a:noFill/>
        </p:spPr>
        <p:txBody>
          <a:bodyPr wrap="square" rtlCol="0">
            <a:spAutoFit/>
          </a:bodyPr>
          <a:lstStyle/>
          <a:p>
            <a:r>
              <a:rPr lang="en-US" dirty="0"/>
              <a:t>No proteins on filament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75FA39-211B-474E-B699-A8A50D9F5FE9}"/>
                  </a:ext>
                </a:extLst>
              </p:cNvPr>
              <p:cNvSpPr/>
              <p:nvPr/>
            </p:nvSpPr>
            <p:spPr>
              <a:xfrm>
                <a:off x="2818949" y="3248498"/>
                <a:ext cx="3277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smtClean="0">
                          <a:latin typeface="Cambria Math" panose="02040503050406030204" pitchFamily="18" charset="0"/>
                        </a:rPr>
                        <m:t>𝑃</m:t>
                      </m:r>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C775FA39-211B-474E-B699-A8A50D9F5FE9}"/>
                  </a:ext>
                </a:extLst>
              </p:cNvPr>
              <p:cNvSpPr>
                <a:spLocks noRot="1" noChangeAspect="1" noMove="1" noResize="1" noEditPoints="1" noAdjustHandles="1" noChangeArrowheads="1" noChangeShapeType="1" noTextEdit="1"/>
              </p:cNvSpPr>
              <p:nvPr/>
            </p:nvSpPr>
            <p:spPr>
              <a:xfrm>
                <a:off x="2818949" y="3248498"/>
                <a:ext cx="3277949" cy="369332"/>
              </a:xfrm>
              <a:prstGeom prst="rect">
                <a:avLst/>
              </a:prstGeom>
              <a:blipFill>
                <a:blip r:embed="rId4"/>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2B8A12-0577-AA46-BC91-AF11E440E540}"/>
              </a:ext>
            </a:extLst>
          </p:cNvPr>
          <p:cNvSpPr txBox="1"/>
          <p:nvPr/>
        </p:nvSpPr>
        <p:spPr>
          <a:xfrm>
            <a:off x="433178" y="3109999"/>
            <a:ext cx="2203553" cy="646331"/>
          </a:xfrm>
          <a:prstGeom prst="rect">
            <a:avLst/>
          </a:prstGeom>
          <a:noFill/>
        </p:spPr>
        <p:txBody>
          <a:bodyPr wrap="square" rtlCol="0">
            <a:spAutoFit/>
          </a:bodyPr>
          <a:lstStyle/>
          <a:p>
            <a:r>
              <a:rPr lang="en-US" dirty="0"/>
              <a:t>Proteins on filament &amp; free proteins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01AC84-9480-0A4E-8D9C-84CE9F59113B}"/>
                  </a:ext>
                </a:extLst>
              </p:cNvPr>
              <p:cNvSpPr/>
              <p:nvPr/>
            </p:nvSpPr>
            <p:spPr>
              <a:xfrm>
                <a:off x="2818949" y="4421305"/>
                <a:ext cx="1575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DA01AC84-9480-0A4E-8D9C-84CE9F59113B}"/>
                  </a:ext>
                </a:extLst>
              </p:cNvPr>
              <p:cNvSpPr>
                <a:spLocks noRot="1" noChangeAspect="1" noMove="1" noResize="1" noEditPoints="1" noAdjustHandles="1" noChangeArrowheads="1" noChangeShapeType="1" noTextEdit="1"/>
              </p:cNvSpPr>
              <p:nvPr/>
            </p:nvSpPr>
            <p:spPr>
              <a:xfrm>
                <a:off x="2818949" y="4421305"/>
                <a:ext cx="1575623" cy="369332"/>
              </a:xfrm>
              <a:prstGeom prst="rect">
                <a:avLst/>
              </a:prstGeom>
              <a:blipFill>
                <a:blip r:embed="rId5"/>
                <a:stretch>
                  <a:fillRect b="-137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E070FA6-C2C5-A446-857B-D9D007ECDF11}"/>
              </a:ext>
            </a:extLst>
          </p:cNvPr>
          <p:cNvSpPr txBox="1"/>
          <p:nvPr/>
        </p:nvSpPr>
        <p:spPr>
          <a:xfrm>
            <a:off x="433178" y="4282806"/>
            <a:ext cx="2203553" cy="646331"/>
          </a:xfrm>
          <a:prstGeom prst="rect">
            <a:avLst/>
          </a:prstGeom>
          <a:noFill/>
        </p:spPr>
        <p:txBody>
          <a:bodyPr wrap="square" rtlCol="0">
            <a:spAutoFit/>
          </a:bodyPr>
          <a:lstStyle/>
          <a:p>
            <a:r>
              <a:rPr lang="en-US" dirty="0"/>
              <a:t>All proteins on filament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6EEEF0-D85C-A647-9E83-B78B8300CACE}"/>
                  </a:ext>
                </a:extLst>
              </p:cNvPr>
              <p:cNvSpPr/>
              <p:nvPr/>
            </p:nvSpPr>
            <p:spPr>
              <a:xfrm>
                <a:off x="4528007" y="2352690"/>
                <a:ext cx="15679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126EEEF0-D85C-A647-9E83-B78B8300CACE}"/>
                  </a:ext>
                </a:extLst>
              </p:cNvPr>
              <p:cNvSpPr>
                <a:spLocks noRot="1" noChangeAspect="1" noMove="1" noResize="1" noEditPoints="1" noAdjustHandles="1" noChangeArrowheads="1" noChangeShapeType="1" noTextEdit="1"/>
              </p:cNvSpPr>
              <p:nvPr/>
            </p:nvSpPr>
            <p:spPr>
              <a:xfrm>
                <a:off x="4528007" y="2352690"/>
                <a:ext cx="15679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1C0F60-0E31-1A4A-9F0E-7965BCDBCCED}"/>
                  </a:ext>
                </a:extLst>
              </p:cNvPr>
              <p:cNvSpPr/>
              <p:nvPr/>
            </p:nvSpPr>
            <p:spPr>
              <a:xfrm>
                <a:off x="4631817" y="4421305"/>
                <a:ext cx="1468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𝑘𝑤𝑎𝑙</m:t>
                      </m:r>
                      <m:r>
                        <a:rPr lang="en-US" b="0" i="1" smtClean="0">
                          <a:latin typeface="Cambria Math" panose="02040503050406030204" pitchFamily="18" charset="0"/>
                        </a:rPr>
                        <m:t>𝑘</m:t>
                      </m:r>
                      <m:r>
                        <a:rPr lang="en-US" b="0" i="1" smtClean="0">
                          <a:latin typeface="Cambria Math" panose="02040503050406030204" pitchFamily="18" charset="0"/>
                        </a:rPr>
                        <m:t>∗</m:t>
                      </m:r>
                      <m:r>
                        <a:rPr lang="en-US" b="0" i="1" smtClean="0">
                          <a:latin typeface="Cambria Math" panose="02040503050406030204" pitchFamily="18" charset="0"/>
                        </a:rPr>
                        <m:t>𝑃</m:t>
                      </m:r>
                    </m:oMath>
                  </m:oMathPara>
                </a14:m>
                <a:endParaRPr lang="en-US" dirty="0"/>
              </a:p>
            </p:txBody>
          </p:sp>
        </mc:Choice>
        <mc:Fallback xmlns="">
          <p:sp>
            <p:nvSpPr>
              <p:cNvPr id="12" name="Rectangle 11">
                <a:extLst>
                  <a:ext uri="{FF2B5EF4-FFF2-40B4-BE49-F238E27FC236}">
                    <a16:creationId xmlns:a16="http://schemas.microsoft.com/office/drawing/2014/main" id="{941C0F60-0E31-1A4A-9F0E-7965BCDBCCED}"/>
                  </a:ext>
                </a:extLst>
              </p:cNvPr>
              <p:cNvSpPr>
                <a:spLocks noRot="1" noChangeAspect="1" noMove="1" noResize="1" noEditPoints="1" noAdjustHandles="1" noChangeArrowheads="1" noChangeShapeType="1" noTextEdit="1"/>
              </p:cNvSpPr>
              <p:nvPr/>
            </p:nvSpPr>
            <p:spPr>
              <a:xfrm>
                <a:off x="4631817" y="4421305"/>
                <a:ext cx="14682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3AEBF83-819A-8F44-A41A-CAE38F255874}"/>
                  </a:ext>
                </a:extLst>
              </p:cNvPr>
              <p:cNvSpPr/>
              <p:nvPr/>
            </p:nvSpPr>
            <p:spPr>
              <a:xfrm>
                <a:off x="2818949" y="5343414"/>
                <a:ext cx="7476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b="0" i="1" smtClean="0">
                          <a:latin typeface="Cambria Math" panose="02040503050406030204" pitchFamily="18" charset="0"/>
                        </a:rPr>
                        <m:t>𝑜𝑓𝑓</m:t>
                      </m:r>
                    </m:oMath>
                  </m:oMathPara>
                </a14:m>
                <a:endParaRPr lang="en-US" dirty="0"/>
              </a:p>
            </p:txBody>
          </p:sp>
        </mc:Choice>
        <mc:Fallback xmlns="">
          <p:sp>
            <p:nvSpPr>
              <p:cNvPr id="13" name="Rectangle 12">
                <a:extLst>
                  <a:ext uri="{FF2B5EF4-FFF2-40B4-BE49-F238E27FC236}">
                    <a16:creationId xmlns:a16="http://schemas.microsoft.com/office/drawing/2014/main" id="{13AEBF83-819A-8F44-A41A-CAE38F255874}"/>
                  </a:ext>
                </a:extLst>
              </p:cNvPr>
              <p:cNvSpPr>
                <a:spLocks noRot="1" noChangeAspect="1" noMove="1" noResize="1" noEditPoints="1" noAdjustHandles="1" noChangeArrowheads="1" noChangeShapeType="1" noTextEdit="1"/>
              </p:cNvSpPr>
              <p:nvPr/>
            </p:nvSpPr>
            <p:spPr>
              <a:xfrm>
                <a:off x="2818949" y="5343414"/>
                <a:ext cx="747641" cy="369332"/>
              </a:xfrm>
              <a:prstGeom prst="rect">
                <a:avLst/>
              </a:prstGeom>
              <a:blipFill>
                <a:blip r:embed="rId8"/>
                <a:stretch>
                  <a:fillRect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6CD65CF-93F5-074B-8AEA-230FE4737659}"/>
              </a:ext>
            </a:extLst>
          </p:cNvPr>
          <p:cNvSpPr txBox="1"/>
          <p:nvPr/>
        </p:nvSpPr>
        <p:spPr>
          <a:xfrm>
            <a:off x="433178" y="5343414"/>
            <a:ext cx="2203553" cy="369332"/>
          </a:xfrm>
          <a:prstGeom prst="rect">
            <a:avLst/>
          </a:prstGeom>
          <a:noFill/>
        </p:spPr>
        <p:txBody>
          <a:bodyPr wrap="square" rtlCol="0">
            <a:spAutoFit/>
          </a:bodyPr>
          <a:lstStyle/>
          <a:p>
            <a:r>
              <a:rPr lang="en-US" dirty="0"/>
              <a:t>Any protein on end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497203-6534-DA49-9994-42034A307EDC}"/>
                  </a:ext>
                </a:extLst>
              </p:cNvPr>
              <p:cNvSpPr txBox="1"/>
              <p:nvPr/>
            </p:nvSpPr>
            <p:spPr>
              <a:xfrm>
                <a:off x="6925454" y="2277124"/>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6" name="TextBox 15">
                <a:extLst>
                  <a:ext uri="{FF2B5EF4-FFF2-40B4-BE49-F238E27FC236}">
                    <a16:creationId xmlns:a16="http://schemas.microsoft.com/office/drawing/2014/main" id="{42497203-6534-DA49-9994-42034A307EDC}"/>
                  </a:ext>
                </a:extLst>
              </p:cNvPr>
              <p:cNvSpPr txBox="1">
                <a:spLocks noRot="1" noChangeAspect="1" noMove="1" noResize="1" noEditPoints="1" noAdjustHandles="1" noChangeArrowheads="1" noChangeShapeType="1" noTextEdit="1"/>
              </p:cNvSpPr>
              <p:nvPr/>
            </p:nvSpPr>
            <p:spPr>
              <a:xfrm>
                <a:off x="6925454" y="2277124"/>
                <a:ext cx="1193339" cy="520463"/>
              </a:xfrm>
              <a:prstGeom prst="rect">
                <a:avLst/>
              </a:prstGeom>
              <a:blipFill>
                <a:blip r:embed="rId9"/>
                <a:stretch>
                  <a:fillRect l="-4211" t="-2381" r="-7368"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11FBF2-C17A-8948-8A6A-E4C4A4DB0C4D}"/>
                  </a:ext>
                </a:extLst>
              </p:cNvPr>
              <p:cNvSpPr txBox="1"/>
              <p:nvPr/>
            </p:nvSpPr>
            <p:spPr>
              <a:xfrm>
                <a:off x="6896514" y="3109999"/>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17" name="TextBox 16">
                <a:extLst>
                  <a:ext uri="{FF2B5EF4-FFF2-40B4-BE49-F238E27FC236}">
                    <a16:creationId xmlns:a16="http://schemas.microsoft.com/office/drawing/2014/main" id="{F611FBF2-C17A-8948-8A6A-E4C4A4DB0C4D}"/>
                  </a:ext>
                </a:extLst>
              </p:cNvPr>
              <p:cNvSpPr txBox="1">
                <a:spLocks noRot="1" noChangeAspect="1" noMove="1" noResize="1" noEditPoints="1" noAdjustHandles="1" noChangeArrowheads="1" noChangeShapeType="1" noTextEdit="1"/>
              </p:cNvSpPr>
              <p:nvPr/>
            </p:nvSpPr>
            <p:spPr>
              <a:xfrm>
                <a:off x="6896514" y="3109999"/>
                <a:ext cx="3146182" cy="569580"/>
              </a:xfrm>
              <a:prstGeom prst="rect">
                <a:avLst/>
              </a:prstGeom>
              <a:blipFill>
                <a:blip r:embed="rId10"/>
                <a:stretch>
                  <a:fillRect l="-2008" t="-4348" r="-200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96746B-CCB5-EF4F-B607-B3EF55D95BB5}"/>
                  </a:ext>
                </a:extLst>
              </p:cNvPr>
              <p:cNvSpPr txBox="1"/>
              <p:nvPr/>
            </p:nvSpPr>
            <p:spPr>
              <a:xfrm>
                <a:off x="6925454" y="4345739"/>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8" name="TextBox 17">
                <a:extLst>
                  <a:ext uri="{FF2B5EF4-FFF2-40B4-BE49-F238E27FC236}">
                    <a16:creationId xmlns:a16="http://schemas.microsoft.com/office/drawing/2014/main" id="{C596746B-CCB5-EF4F-B607-B3EF55D95BB5}"/>
                  </a:ext>
                </a:extLst>
              </p:cNvPr>
              <p:cNvSpPr txBox="1">
                <a:spLocks noRot="1" noChangeAspect="1" noMove="1" noResize="1" noEditPoints="1" noAdjustHandles="1" noChangeArrowheads="1" noChangeShapeType="1" noTextEdit="1"/>
              </p:cNvSpPr>
              <p:nvPr/>
            </p:nvSpPr>
            <p:spPr>
              <a:xfrm>
                <a:off x="6925454" y="4345739"/>
                <a:ext cx="1093569" cy="520463"/>
              </a:xfrm>
              <a:prstGeom prst="rect">
                <a:avLst/>
              </a:prstGeom>
              <a:blipFill>
                <a:blip r:embed="rId11"/>
                <a:stretch>
                  <a:fillRect l="-4598" t="-4762" r="-689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0016D3-F41B-0545-8BC0-CF0780B52241}"/>
                  </a:ext>
                </a:extLst>
              </p:cNvPr>
              <p:cNvSpPr txBox="1"/>
              <p:nvPr/>
            </p:nvSpPr>
            <p:spPr>
              <a:xfrm>
                <a:off x="6896514" y="5243579"/>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19" name="TextBox 18">
                <a:extLst>
                  <a:ext uri="{FF2B5EF4-FFF2-40B4-BE49-F238E27FC236}">
                    <a16:creationId xmlns:a16="http://schemas.microsoft.com/office/drawing/2014/main" id="{300016D3-F41B-0545-8BC0-CF0780B52241}"/>
                  </a:ext>
                </a:extLst>
              </p:cNvPr>
              <p:cNvSpPr txBox="1">
                <a:spLocks noRot="1" noChangeAspect="1" noMove="1" noResize="1" noEditPoints="1" noAdjustHandles="1" noChangeArrowheads="1" noChangeShapeType="1" noTextEdit="1"/>
              </p:cNvSpPr>
              <p:nvPr/>
            </p:nvSpPr>
            <p:spPr>
              <a:xfrm>
                <a:off x="6896514" y="5243579"/>
                <a:ext cx="562975" cy="569002"/>
              </a:xfrm>
              <a:prstGeom prst="rect">
                <a:avLst/>
              </a:prstGeom>
              <a:blipFill>
                <a:blip r:embed="rId12"/>
                <a:stretch>
                  <a:fillRect l="-13333" t="-4348" r="-13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4DCEDD-062B-4741-8EB5-4DF782B7FA2F}"/>
                  </a:ext>
                </a:extLst>
              </p:cNvPr>
              <p:cNvSpPr txBox="1"/>
              <p:nvPr/>
            </p:nvSpPr>
            <p:spPr>
              <a:xfrm>
                <a:off x="7294176" y="1672738"/>
                <a:ext cx="5933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𝐷𝑇</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DA4DCEDD-062B-4741-8EB5-4DF782B7FA2F}"/>
                  </a:ext>
                </a:extLst>
              </p:cNvPr>
              <p:cNvSpPr txBox="1">
                <a:spLocks noRot="1" noChangeAspect="1" noMove="1" noResize="1" noEditPoints="1" noAdjustHandles="1" noChangeArrowheads="1" noChangeShapeType="1" noTextEdit="1"/>
              </p:cNvSpPr>
              <p:nvPr/>
            </p:nvSpPr>
            <p:spPr>
              <a:xfrm>
                <a:off x="7294176" y="1672738"/>
                <a:ext cx="593368" cy="276999"/>
              </a:xfrm>
              <a:prstGeom prst="rect">
                <a:avLst/>
              </a:prstGeom>
              <a:blipFill>
                <a:blip r:embed="rId13"/>
                <a:stretch>
                  <a:fillRect l="-6250" r="-41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C8BF11-EDF0-5543-8CA8-DECE4D4E4DAC}"/>
                  </a:ext>
                </a:extLst>
              </p:cNvPr>
              <p:cNvSpPr txBox="1"/>
              <p:nvPr/>
            </p:nvSpPr>
            <p:spPr>
              <a:xfrm>
                <a:off x="183796" y="1812453"/>
                <a:ext cx="712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𝑊h𝑒𝑛</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59C8BF11-EDF0-5543-8CA8-DECE4D4E4DAC}"/>
                  </a:ext>
                </a:extLst>
              </p:cNvPr>
              <p:cNvSpPr txBox="1">
                <a:spLocks noRot="1" noChangeAspect="1" noMove="1" noResize="1" noEditPoints="1" noAdjustHandles="1" noChangeArrowheads="1" noChangeShapeType="1" noTextEdit="1"/>
              </p:cNvSpPr>
              <p:nvPr/>
            </p:nvSpPr>
            <p:spPr>
              <a:xfrm>
                <a:off x="183796" y="1812453"/>
                <a:ext cx="712503" cy="276999"/>
              </a:xfrm>
              <a:prstGeom prst="rect">
                <a:avLst/>
              </a:prstGeom>
              <a:blipFill>
                <a:blip r:embed="rId14"/>
                <a:stretch>
                  <a:fillRect l="-5172" r="-172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926267-B7BA-1D48-9FE3-B0352FB41EAB}"/>
                  </a:ext>
                </a:extLst>
              </p:cNvPr>
              <p:cNvSpPr txBox="1"/>
              <p:nvPr/>
            </p:nvSpPr>
            <p:spPr>
              <a:xfrm>
                <a:off x="3014707" y="1549215"/>
                <a:ext cx="9659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22926267-B7BA-1D48-9FE3-B0352FB41EAB}"/>
                  </a:ext>
                </a:extLst>
              </p:cNvPr>
              <p:cNvSpPr txBox="1">
                <a:spLocks noRot="1" noChangeAspect="1" noMove="1" noResize="1" noEditPoints="1" noAdjustHandles="1" noChangeArrowheads="1" noChangeShapeType="1" noTextEdit="1"/>
              </p:cNvSpPr>
              <p:nvPr/>
            </p:nvSpPr>
            <p:spPr>
              <a:xfrm>
                <a:off x="3014707" y="1549215"/>
                <a:ext cx="965905" cy="276999"/>
              </a:xfrm>
              <a:prstGeom prst="rect">
                <a:avLst/>
              </a:prstGeom>
              <a:blipFill>
                <a:blip r:embed="rId15"/>
                <a:stretch>
                  <a:fillRect l="-5195" r="-2597" b="-4348"/>
                </a:stretch>
              </a:blipFill>
            </p:spPr>
            <p:txBody>
              <a:bodyPr/>
              <a:lstStyle/>
              <a:p>
                <a:r>
                  <a:rPr lang="en-US">
                    <a:noFill/>
                  </a:rPr>
                  <a:t> </a:t>
                </a:r>
              </a:p>
            </p:txBody>
          </p:sp>
        </mc:Fallback>
      </mc:AlternateContent>
    </p:spTree>
    <p:extLst>
      <p:ext uri="{BB962C8B-B14F-4D97-AF65-F5344CB8AC3E}">
        <p14:creationId xmlns:p14="http://schemas.microsoft.com/office/powerpoint/2010/main" val="2292875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a:extLst>
              <a:ext uri="{FF2B5EF4-FFF2-40B4-BE49-F238E27FC236}">
                <a16:creationId xmlns:a16="http://schemas.microsoft.com/office/drawing/2014/main" id="{A2B5F393-CD42-EB44-91BA-FA655EAD7289}"/>
              </a:ext>
            </a:extLst>
          </p:cNvPr>
          <p:cNvSpPr/>
          <p:nvPr/>
        </p:nvSpPr>
        <p:spPr>
          <a:xfrm>
            <a:off x="3216594" y="6216646"/>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3216594" y="551565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2596949" y="461843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2596949" y="4618432"/>
                <a:ext cx="1193339" cy="520463"/>
              </a:xfrm>
              <a:prstGeom prst="rect">
                <a:avLst/>
              </a:prstGeom>
              <a:blipFill>
                <a:blip r:embed="rId2"/>
                <a:stretch>
                  <a:fillRect l="-4255" t="-4762" r="-744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4672973" y="456931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4672973" y="4569315"/>
                <a:ext cx="3146182" cy="569580"/>
              </a:xfrm>
              <a:prstGeom prst="rect">
                <a:avLst/>
              </a:prstGeom>
              <a:blipFill>
                <a:blip r:embed="rId3"/>
                <a:stretch>
                  <a:fillRect l="-2008" t="-6667" r="-200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743922" y="461843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743922" y="4618432"/>
                <a:ext cx="1093569" cy="520463"/>
              </a:xfrm>
              <a:prstGeom prst="rect">
                <a:avLst/>
              </a:prstGeom>
              <a:blipFill>
                <a:blip r:embed="rId4"/>
                <a:stretch>
                  <a:fillRect l="-3409"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893892" y="456931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893892" y="4569315"/>
                <a:ext cx="562975" cy="569002"/>
              </a:xfrm>
              <a:prstGeom prst="rect">
                <a:avLst/>
              </a:prstGeom>
              <a:blipFill>
                <a:blip r:embed="rId5"/>
                <a:stretch>
                  <a:fillRect l="-13333" t="-6667" r="-13333" b="-1555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5077709" y="5457896"/>
            <a:ext cx="237603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5127834" y="6146229"/>
            <a:ext cx="232590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878825" y="6146229"/>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876358" y="6146229"/>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878825" y="5457896"/>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891518" y="5417561"/>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914938"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943805" y="461779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10048999"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V="1">
            <a:off x="2468380"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329658"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8347022" y="2687127"/>
            <a:ext cx="0" cy="2269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10458138" y="2617777"/>
            <a:ext cx="0" cy="238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1897193" y="2594794"/>
            <a:ext cx="0" cy="24099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406BCF-11AC-6E48-AC64-2BA283743BF7}"/>
              </a:ext>
            </a:extLst>
          </p:cNvPr>
          <p:cNvSpPr txBox="1"/>
          <p:nvPr/>
        </p:nvSpPr>
        <p:spPr>
          <a:xfrm>
            <a:off x="2660731" y="2797758"/>
            <a:ext cx="1591455" cy="1200329"/>
          </a:xfrm>
          <a:prstGeom prst="rect">
            <a:avLst/>
          </a:prstGeom>
          <a:noFill/>
        </p:spPr>
        <p:txBody>
          <a:bodyPr wrap="square" rtlCol="0">
            <a:spAutoFit/>
          </a:bodyPr>
          <a:lstStyle/>
          <a:p>
            <a:r>
              <a:rPr lang="en-US" dirty="0"/>
              <a:t>This is the first step of every run of the simulation</a:t>
            </a:r>
          </a:p>
        </p:txBody>
      </p:sp>
      <p:sp>
        <p:nvSpPr>
          <p:cNvPr id="32" name="TextBox 31">
            <a:extLst>
              <a:ext uri="{FF2B5EF4-FFF2-40B4-BE49-F238E27FC236}">
                <a16:creationId xmlns:a16="http://schemas.microsoft.com/office/drawing/2014/main" id="{FC966C5C-5139-C347-9EEC-DEFD1078990B}"/>
              </a:ext>
            </a:extLst>
          </p:cNvPr>
          <p:cNvSpPr txBox="1"/>
          <p:nvPr/>
        </p:nvSpPr>
        <p:spPr>
          <a:xfrm>
            <a:off x="4579496" y="2687127"/>
            <a:ext cx="3552826" cy="923330"/>
          </a:xfrm>
          <a:prstGeom prst="rect">
            <a:avLst/>
          </a:prstGeom>
          <a:noFill/>
        </p:spPr>
        <p:txBody>
          <a:bodyPr wrap="square" rtlCol="0">
            <a:spAutoFit/>
          </a:bodyPr>
          <a:lstStyle/>
          <a:p>
            <a:r>
              <a:rPr lang="en-US" dirty="0"/>
              <a:t>Over time, bound proteins grow while free proteins shrink. Box 1 &amp; 3 are the extremes.</a:t>
            </a:r>
          </a:p>
        </p:txBody>
      </p:sp>
      <p:sp>
        <p:nvSpPr>
          <p:cNvPr id="33" name="TextBox 32">
            <a:extLst>
              <a:ext uri="{FF2B5EF4-FFF2-40B4-BE49-F238E27FC236}">
                <a16:creationId xmlns:a16="http://schemas.microsoft.com/office/drawing/2014/main" id="{D4F7B84F-6F40-A341-858A-2FAAC4F2DAA3}"/>
              </a:ext>
            </a:extLst>
          </p:cNvPr>
          <p:cNvSpPr txBox="1"/>
          <p:nvPr/>
        </p:nvSpPr>
        <p:spPr>
          <a:xfrm>
            <a:off x="8526983" y="2617777"/>
            <a:ext cx="1826219" cy="2031325"/>
          </a:xfrm>
          <a:prstGeom prst="rect">
            <a:avLst/>
          </a:prstGeom>
          <a:noFill/>
        </p:spPr>
        <p:txBody>
          <a:bodyPr wrap="square" rtlCol="0">
            <a:spAutoFit/>
          </a:bodyPr>
          <a:lstStyle/>
          <a:p>
            <a:r>
              <a:rPr lang="en-US" dirty="0"/>
              <a:t>Eventually, if L&gt;&gt;P proteins will mostly be walking (this extreme not reached when P&gt;L) </a:t>
            </a:r>
          </a:p>
        </p:txBody>
      </p:sp>
      <p:sp>
        <p:nvSpPr>
          <p:cNvPr id="34" name="TextBox 33">
            <a:extLst>
              <a:ext uri="{FF2B5EF4-FFF2-40B4-BE49-F238E27FC236}">
                <a16:creationId xmlns:a16="http://schemas.microsoft.com/office/drawing/2014/main" id="{1EBB5286-149A-6F4F-816F-DFBF3FF56DD9}"/>
              </a:ext>
            </a:extLst>
          </p:cNvPr>
          <p:cNvSpPr txBox="1"/>
          <p:nvPr/>
        </p:nvSpPr>
        <p:spPr>
          <a:xfrm>
            <a:off x="10557463" y="2594794"/>
            <a:ext cx="1229180" cy="2031325"/>
          </a:xfrm>
          <a:prstGeom prst="rect">
            <a:avLst/>
          </a:prstGeom>
          <a:noFill/>
        </p:spPr>
        <p:txBody>
          <a:bodyPr wrap="square" rtlCol="0">
            <a:spAutoFit/>
          </a:bodyPr>
          <a:lstStyle/>
          <a:p>
            <a:r>
              <a:rPr lang="en-US" dirty="0"/>
              <a:t>When all the proteins are lined up, they mostly fall off</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8AAF6A-C14D-1A48-B390-373A3BD5AC80}"/>
                  </a:ext>
                </a:extLst>
              </p:cNvPr>
              <p:cNvSpPr txBox="1"/>
              <p:nvPr/>
            </p:nvSpPr>
            <p:spPr>
              <a:xfrm>
                <a:off x="222341" y="314902"/>
                <a:ext cx="11564302" cy="1277466"/>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amount of time in a simulation depends on how much time a protein spends landing, walking, and falling off</a:t>
                </a:r>
              </a:p>
              <a:p>
                <a:pPr marL="285750" indent="-285750">
                  <a:buFont typeface="Arial" panose="020B0604020202020204" pitchFamily="34" charset="0"/>
                  <a:buChar char="•"/>
                </a:pPr>
                <a:r>
                  <a:rPr lang="en-US" sz="1200" dirty="0"/>
                  <a:t>First, most steps of the simulation will involve a protein landing. How long an on step takes (DT) depends on the Length and the number of bound proteins (BP), and how many steps the simulation spends landing depends on how many total proteins (P) and monomers (L) there are.</a:t>
                </a:r>
              </a:p>
              <a:p>
                <a:pPr marL="285750" indent="-285750">
                  <a:buFont typeface="Arial" panose="020B0604020202020204" pitchFamily="34" charset="0"/>
                  <a:buChar char="•"/>
                </a:pPr>
                <a:r>
                  <a:rPr lang="en-US" sz="1200" dirty="0"/>
                  <a:t>As BP increases, so does the likelihood of walking. The fewer free proteins, the less dependent the step time (DT) is on length. Once FP=0, DT=</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𝑘𝑤𝑎𝑙𝑘</m:t>
                        </m:r>
                        <m:r>
                          <a:rPr lang="en-US" sz="1200" i="1">
                            <a:latin typeface="Cambria Math" panose="02040503050406030204" pitchFamily="18" charset="0"/>
                          </a:rPr>
                          <m:t>∗</m:t>
                        </m:r>
                        <m:r>
                          <a:rPr lang="en-US" sz="1200" i="1">
                            <a:latin typeface="Cambria Math" panose="02040503050406030204" pitchFamily="18" charset="0"/>
                          </a:rPr>
                          <m:t>𝑃</m:t>
                        </m:r>
                        <m:r>
                          <m:rPr>
                            <m:nor/>
                          </m:rPr>
                          <a:rPr lang="en-US" sz="1200" dirty="0"/>
                          <m:t> </m:t>
                        </m:r>
                      </m:den>
                    </m:f>
                  </m:oMath>
                </a14:m>
                <a:r>
                  <a:rPr lang="en-US" sz="1200" dirty="0"/>
                  <a:t>, proteins can only walk (until one reaches the end). If L &gt;&gt; P, there will be lots of room to walk, otherwise, few will have the chance to walk.</a:t>
                </a:r>
              </a:p>
              <a:p>
                <a:pPr marL="285750" indent="-285750">
                  <a:buFont typeface="Arial" panose="020B0604020202020204" pitchFamily="34" charset="0"/>
                  <a:buChar char="•"/>
                </a:pPr>
                <a:r>
                  <a:rPr lang="en-US" sz="1200" dirty="0"/>
                  <a:t>Once the number of bound proteins (BP) = length (L), the simulation will rapidly depolymerize (this </a:t>
                </a:r>
                <a:r>
                  <a:rPr lang="en-US" sz="1200" dirty="0" err="1"/>
                  <a:t>depol</a:t>
                </a:r>
                <a:r>
                  <a:rPr lang="en-US" sz="1200" dirty="0"/>
                  <a:t> rate is the same regardless of P or L because it only depends on </a:t>
                </a:r>
                <a:r>
                  <a:rPr lang="en-US" sz="1200" dirty="0" err="1"/>
                  <a:t>k’off</a:t>
                </a:r>
                <a:r>
                  <a:rPr lang="en-US" sz="1200" dirty="0"/>
                  <a:t>)</a:t>
                </a:r>
              </a:p>
            </p:txBody>
          </p:sp>
        </mc:Choice>
        <mc:Fallback xmlns="">
          <p:sp>
            <p:nvSpPr>
              <p:cNvPr id="40" name="TextBox 39">
                <a:extLst>
                  <a:ext uri="{FF2B5EF4-FFF2-40B4-BE49-F238E27FC236}">
                    <a16:creationId xmlns:a16="http://schemas.microsoft.com/office/drawing/2014/main" id="{5D8AAF6A-C14D-1A48-B390-373A3BD5AC80}"/>
                  </a:ext>
                </a:extLst>
              </p:cNvPr>
              <p:cNvSpPr txBox="1">
                <a:spLocks noRot="1" noChangeAspect="1" noMove="1" noResize="1" noEditPoints="1" noAdjustHandles="1" noChangeArrowheads="1" noChangeShapeType="1" noTextEdit="1"/>
              </p:cNvSpPr>
              <p:nvPr/>
            </p:nvSpPr>
            <p:spPr>
              <a:xfrm>
                <a:off x="222341" y="314902"/>
                <a:ext cx="11564302" cy="1277466"/>
              </a:xfrm>
              <a:prstGeom prst="rect">
                <a:avLst/>
              </a:prstGeom>
              <a:blipFill>
                <a:blip r:embed="rId6"/>
                <a:stretch>
                  <a:fillRect r="-220" b="-198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BC7C4AA-BFF4-BB48-B18E-2813D820D2D2}"/>
              </a:ext>
            </a:extLst>
          </p:cNvPr>
          <p:cNvSpPr txBox="1"/>
          <p:nvPr/>
        </p:nvSpPr>
        <p:spPr>
          <a:xfrm>
            <a:off x="186586" y="1670059"/>
            <a:ext cx="11564302" cy="923330"/>
          </a:xfrm>
          <a:prstGeom prst="rect">
            <a:avLst/>
          </a:prstGeom>
          <a:noFill/>
        </p:spPr>
        <p:txBody>
          <a:bodyPr wrap="square" rtlCol="0">
            <a:spAutoFit/>
          </a:bodyPr>
          <a:lstStyle/>
          <a:p>
            <a:r>
              <a:rPr lang="en-US" dirty="0"/>
              <a:t>→ This is likely why the P=20, SL=5 LVD line is so off of the other P=20 lines: Landing steps take a very long time comparatively because of small L, then there isn’t time to “make up for it” by spending very little time walking or falling off once the filament is filled up (once it fills up, simulation is almost over)</a:t>
            </a:r>
          </a:p>
        </p:txBody>
      </p:sp>
    </p:spTree>
    <p:extLst>
      <p:ext uri="{BB962C8B-B14F-4D97-AF65-F5344CB8AC3E}">
        <p14:creationId xmlns:p14="http://schemas.microsoft.com/office/powerpoint/2010/main" val="344370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1D1399-C4EE-A244-908A-28FDBD233250}"/>
              </a:ext>
            </a:extLst>
          </p:cNvPr>
          <p:cNvSpPr/>
          <p:nvPr/>
        </p:nvSpPr>
        <p:spPr>
          <a:xfrm>
            <a:off x="0" y="2512113"/>
            <a:ext cx="12283120" cy="1063205"/>
          </a:xfrm>
          <a:prstGeom prst="rect">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Notched Right Arrow 21">
            <a:extLst>
              <a:ext uri="{FF2B5EF4-FFF2-40B4-BE49-F238E27FC236}">
                <a16:creationId xmlns:a16="http://schemas.microsoft.com/office/drawing/2014/main" id="{A2B5F393-CD42-EB44-91BA-FA655EAD7289}"/>
              </a:ext>
            </a:extLst>
          </p:cNvPr>
          <p:cNvSpPr/>
          <p:nvPr/>
        </p:nvSpPr>
        <p:spPr>
          <a:xfrm>
            <a:off x="2541251" y="646892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2541251" y="5955754"/>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1872067" y="516534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1872067" y="5165342"/>
                <a:ext cx="1193339" cy="520463"/>
              </a:xfrm>
              <a:prstGeom prst="rect">
                <a:avLst/>
              </a:prstGeom>
              <a:blipFill>
                <a:blip r:embed="rId2"/>
                <a:stretch>
                  <a:fillRect l="-3158" t="-4762" r="-736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3948091" y="511622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3948091" y="5116225"/>
                <a:ext cx="3146182" cy="569580"/>
              </a:xfrm>
              <a:prstGeom prst="rect">
                <a:avLst/>
              </a:prstGeom>
              <a:blipFill>
                <a:blip r:embed="rId3"/>
                <a:stretch>
                  <a:fillRect l="-2008" t="-4348" r="-200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019040" y="516534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019040" y="5165342"/>
                <a:ext cx="1093569" cy="520463"/>
              </a:xfrm>
              <a:prstGeom prst="rect">
                <a:avLst/>
              </a:prstGeom>
              <a:blipFill>
                <a:blip r:embed="rId4"/>
                <a:stretch>
                  <a:fillRect l="-4545"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169010" y="511622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169010" y="5116225"/>
                <a:ext cx="562975" cy="569002"/>
              </a:xfrm>
              <a:prstGeom prst="rect">
                <a:avLst/>
              </a:prstGeom>
              <a:blipFill>
                <a:blip r:embed="rId5"/>
                <a:stretch>
                  <a:fillRect l="-13333" t="-4348" r="-13333" b="-1521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4402366" y="5897992"/>
            <a:ext cx="263280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4452491" y="6398511"/>
            <a:ext cx="258267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203482" y="6398511"/>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201015" y="6398511"/>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203482" y="5897992"/>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216175" y="5857657"/>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190056"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218923" y="516470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9324117"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H="1" flipV="1">
            <a:off x="1156530" y="-183474"/>
            <a:ext cx="1"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198859" y="18611"/>
            <a:ext cx="318" cy="493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7035172" y="-183474"/>
            <a:ext cx="0"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9146288" y="-183474"/>
            <a:ext cx="0" cy="5222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0780215" y="-183474"/>
            <a:ext cx="0" cy="52335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A5C9B7-0E1E-024B-B7A1-593A2D9A6530}"/>
              </a:ext>
            </a:extLst>
          </p:cNvPr>
          <p:cNvSpPr txBox="1"/>
          <p:nvPr/>
        </p:nvSpPr>
        <p:spPr>
          <a:xfrm>
            <a:off x="9105" y="2693141"/>
            <a:ext cx="1011559" cy="646331"/>
          </a:xfrm>
          <a:prstGeom prst="rect">
            <a:avLst/>
          </a:prstGeom>
          <a:noFill/>
        </p:spPr>
        <p:txBody>
          <a:bodyPr wrap="none" rtlCol="0">
            <a:spAutoFit/>
          </a:bodyPr>
          <a:lstStyle/>
          <a:p>
            <a:r>
              <a:rPr lang="en-US" dirty="0"/>
              <a:t>P=Small</a:t>
            </a:r>
          </a:p>
          <a:p>
            <a:r>
              <a:rPr lang="en-US" dirty="0"/>
              <a:t>SL=Large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66077C-6C54-D24F-B6EA-2DAD1EA164B9}"/>
                  </a:ext>
                </a:extLst>
              </p:cNvPr>
              <p:cNvSpPr txBox="1"/>
              <p:nvPr/>
            </p:nvSpPr>
            <p:spPr>
              <a:xfrm>
                <a:off x="1151137" y="2512113"/>
                <a:ext cx="2448789" cy="442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𝑆𝑚𝑎𝑙𝑙</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35" name="TextBox 34">
                <a:extLst>
                  <a:ext uri="{FF2B5EF4-FFF2-40B4-BE49-F238E27FC236}">
                    <a16:creationId xmlns:a16="http://schemas.microsoft.com/office/drawing/2014/main" id="{A666077C-6C54-D24F-B6EA-2DAD1EA164B9}"/>
                  </a:ext>
                </a:extLst>
              </p:cNvPr>
              <p:cNvSpPr txBox="1">
                <a:spLocks noRot="1" noChangeAspect="1" noMove="1" noResize="1" noEditPoints="1" noAdjustHandles="1" noChangeArrowheads="1" noChangeShapeType="1" noTextEdit="1"/>
              </p:cNvSpPr>
              <p:nvPr/>
            </p:nvSpPr>
            <p:spPr>
              <a:xfrm>
                <a:off x="1151137" y="2512113"/>
                <a:ext cx="2448789" cy="442493"/>
              </a:xfrm>
              <a:prstGeom prst="rect">
                <a:avLst/>
              </a:prstGeom>
              <a:blipFill>
                <a:blip r:embed="rId6"/>
                <a:stretch>
                  <a:fillRect t="-2778"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123E98F-5114-C24E-98F4-A43A9E2B069B}"/>
                  </a:ext>
                </a:extLst>
              </p:cNvPr>
              <p:cNvSpPr txBox="1"/>
              <p:nvPr/>
            </p:nvSpPr>
            <p:spPr>
              <a:xfrm>
                <a:off x="7181256" y="2549815"/>
                <a:ext cx="1744869"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36" name="TextBox 35">
                <a:extLst>
                  <a:ext uri="{FF2B5EF4-FFF2-40B4-BE49-F238E27FC236}">
                    <a16:creationId xmlns:a16="http://schemas.microsoft.com/office/drawing/2014/main" id="{2123E98F-5114-C24E-98F4-A43A9E2B069B}"/>
                  </a:ext>
                </a:extLst>
              </p:cNvPr>
              <p:cNvSpPr txBox="1">
                <a:spLocks noRot="1" noChangeAspect="1" noMove="1" noResize="1" noEditPoints="1" noAdjustHandles="1" noChangeArrowheads="1" noChangeShapeType="1" noTextEdit="1"/>
              </p:cNvSpPr>
              <p:nvPr/>
            </p:nvSpPr>
            <p:spPr>
              <a:xfrm>
                <a:off x="7181256" y="2549815"/>
                <a:ext cx="1744869" cy="404791"/>
              </a:xfrm>
              <a:prstGeom prst="rect">
                <a:avLst/>
              </a:prstGeom>
              <a:blipFill>
                <a:blip r:embed="rId7"/>
                <a:stretch>
                  <a:fillRect t="-3030" r="-71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183CFD1-C556-704F-A246-B05B55DBAB69}"/>
                  </a:ext>
                </a:extLst>
              </p:cNvPr>
              <p:cNvSpPr txBox="1"/>
              <p:nvPr/>
            </p:nvSpPr>
            <p:spPr>
              <a:xfrm>
                <a:off x="9249615" y="2536881"/>
                <a:ext cx="1335728" cy="425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37" name="TextBox 36">
                <a:extLst>
                  <a:ext uri="{FF2B5EF4-FFF2-40B4-BE49-F238E27FC236}">
                    <a16:creationId xmlns:a16="http://schemas.microsoft.com/office/drawing/2014/main" id="{8183CFD1-C556-704F-A246-B05B55DBAB69}"/>
                  </a:ext>
                </a:extLst>
              </p:cNvPr>
              <p:cNvSpPr txBox="1">
                <a:spLocks noRot="1" noChangeAspect="1" noMove="1" noResize="1" noEditPoints="1" noAdjustHandles="1" noChangeArrowheads="1" noChangeShapeType="1" noTextEdit="1"/>
              </p:cNvSpPr>
              <p:nvPr/>
            </p:nvSpPr>
            <p:spPr>
              <a:xfrm>
                <a:off x="9249615" y="2536881"/>
                <a:ext cx="1335728" cy="425950"/>
              </a:xfrm>
              <a:prstGeom prst="rect">
                <a:avLst/>
              </a:prstGeom>
              <a:blipFill>
                <a:blip r:embed="rId8"/>
                <a:stretch>
                  <a:fillRect l="-3774" r="-943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7F5D52-BF46-854C-8D45-99338CAAA115}"/>
                  </a:ext>
                </a:extLst>
              </p:cNvPr>
              <p:cNvSpPr txBox="1"/>
              <p:nvPr/>
            </p:nvSpPr>
            <p:spPr>
              <a:xfrm>
                <a:off x="4706590" y="3231750"/>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8" name="TextBox 37">
                <a:extLst>
                  <a:ext uri="{FF2B5EF4-FFF2-40B4-BE49-F238E27FC236}">
                    <a16:creationId xmlns:a16="http://schemas.microsoft.com/office/drawing/2014/main" id="{E27F5D52-BF46-854C-8D45-99338CAAA115}"/>
                  </a:ext>
                </a:extLst>
              </p:cNvPr>
              <p:cNvSpPr txBox="1">
                <a:spLocks noRot="1" noChangeAspect="1" noMove="1" noResize="1" noEditPoints="1" noAdjustHandles="1" noChangeArrowheads="1" noChangeShapeType="1" noTextEdit="1"/>
              </p:cNvSpPr>
              <p:nvPr/>
            </p:nvSpPr>
            <p:spPr>
              <a:xfrm>
                <a:off x="4706590" y="3231750"/>
                <a:ext cx="1744869" cy="215444"/>
              </a:xfrm>
              <a:prstGeom prst="rect">
                <a:avLst/>
              </a:prstGeom>
              <a:blipFill>
                <a:blip r:embed="rId9"/>
                <a:stretch>
                  <a:fillRect l="-5072" t="-5556" r="-65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DBD81CC-2143-4348-B690-CB30BF9307FC}"/>
                  </a:ext>
                </a:extLst>
              </p:cNvPr>
              <p:cNvSpPr txBox="1"/>
              <p:nvPr/>
            </p:nvSpPr>
            <p:spPr>
              <a:xfrm>
                <a:off x="7171252" y="3249304"/>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9" name="TextBox 38">
                <a:extLst>
                  <a:ext uri="{FF2B5EF4-FFF2-40B4-BE49-F238E27FC236}">
                    <a16:creationId xmlns:a16="http://schemas.microsoft.com/office/drawing/2014/main" id="{ADBD81CC-2143-4348-B690-CB30BF9307FC}"/>
                  </a:ext>
                </a:extLst>
              </p:cNvPr>
              <p:cNvSpPr txBox="1">
                <a:spLocks noRot="1" noChangeAspect="1" noMove="1" noResize="1" noEditPoints="1" noAdjustHandles="1" noChangeArrowheads="1" noChangeShapeType="1" noTextEdit="1"/>
              </p:cNvSpPr>
              <p:nvPr/>
            </p:nvSpPr>
            <p:spPr>
              <a:xfrm>
                <a:off x="7171252" y="3249304"/>
                <a:ext cx="1744869" cy="215444"/>
              </a:xfrm>
              <a:prstGeom prst="rect">
                <a:avLst/>
              </a:prstGeom>
              <a:blipFill>
                <a:blip r:embed="rId10"/>
                <a:stretch>
                  <a:fillRect l="-5072" t="-5556" r="-13768" b="-3333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1E69AD1-2C94-E244-8F3A-CB5E5E454EA8}"/>
              </a:ext>
            </a:extLst>
          </p:cNvPr>
          <p:cNvSpPr/>
          <p:nvPr/>
        </p:nvSpPr>
        <p:spPr>
          <a:xfrm>
            <a:off x="-10213" y="3718208"/>
            <a:ext cx="12202213" cy="1063205"/>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40152C2-085F-354F-B521-DEF7A56A0130}"/>
              </a:ext>
            </a:extLst>
          </p:cNvPr>
          <p:cNvSpPr txBox="1"/>
          <p:nvPr/>
        </p:nvSpPr>
        <p:spPr>
          <a:xfrm>
            <a:off x="-68190" y="3822028"/>
            <a:ext cx="1010213" cy="646331"/>
          </a:xfrm>
          <a:prstGeom prst="rect">
            <a:avLst/>
          </a:prstGeom>
          <a:noFill/>
          <a:ln>
            <a:noFill/>
          </a:ln>
        </p:spPr>
        <p:txBody>
          <a:bodyPr wrap="none" rtlCol="0">
            <a:spAutoFit/>
          </a:bodyPr>
          <a:lstStyle/>
          <a:p>
            <a:r>
              <a:rPr lang="en-US" dirty="0"/>
              <a:t>P=Large</a:t>
            </a:r>
          </a:p>
          <a:p>
            <a:r>
              <a:rPr lang="en-US" dirty="0"/>
              <a:t>SL=Small</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D51DFEF-B409-9946-BA58-34AC367FEA95}"/>
                  </a:ext>
                </a:extLst>
              </p:cNvPr>
              <p:cNvSpPr txBox="1"/>
              <p:nvPr/>
            </p:nvSpPr>
            <p:spPr>
              <a:xfrm>
                <a:off x="1169478" y="3702701"/>
                <a:ext cx="244878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3" name="TextBox 42">
                <a:extLst>
                  <a:ext uri="{FF2B5EF4-FFF2-40B4-BE49-F238E27FC236}">
                    <a16:creationId xmlns:a16="http://schemas.microsoft.com/office/drawing/2014/main" id="{ED51DFEF-B409-9946-BA58-34AC367FEA95}"/>
                  </a:ext>
                </a:extLst>
              </p:cNvPr>
              <p:cNvSpPr txBox="1">
                <a:spLocks noRot="1" noChangeAspect="1" noMove="1" noResize="1" noEditPoints="1" noAdjustHandles="1" noChangeArrowheads="1" noChangeShapeType="1" noTextEdit="1"/>
              </p:cNvSpPr>
              <p:nvPr/>
            </p:nvSpPr>
            <p:spPr>
              <a:xfrm>
                <a:off x="1169478" y="3702701"/>
                <a:ext cx="2448789" cy="442493"/>
              </a:xfrm>
              <a:prstGeom prst="rect">
                <a:avLst/>
              </a:prstGeom>
              <a:blipFill>
                <a:blip r:embed="rId11"/>
                <a:stretch>
                  <a:fillRect t="-2857" b="-2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99457FE-9282-FD4B-871A-0E387D99ECCB}"/>
                  </a:ext>
                </a:extLst>
              </p:cNvPr>
              <p:cNvSpPr txBox="1"/>
              <p:nvPr/>
            </p:nvSpPr>
            <p:spPr>
              <a:xfrm>
                <a:off x="7199597" y="3740403"/>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4" name="TextBox 43">
                <a:extLst>
                  <a:ext uri="{FF2B5EF4-FFF2-40B4-BE49-F238E27FC236}">
                    <a16:creationId xmlns:a16="http://schemas.microsoft.com/office/drawing/2014/main" id="{599457FE-9282-FD4B-871A-0E387D99ECCB}"/>
                  </a:ext>
                </a:extLst>
              </p:cNvPr>
              <p:cNvSpPr txBox="1">
                <a:spLocks noRot="1" noChangeAspect="1" noMove="1" noResize="1" noEditPoints="1" noAdjustHandles="1" noChangeArrowheads="1" noChangeShapeType="1" noTextEdit="1"/>
              </p:cNvSpPr>
              <p:nvPr/>
            </p:nvSpPr>
            <p:spPr>
              <a:xfrm>
                <a:off x="7199597" y="3740403"/>
                <a:ext cx="1744869" cy="442493"/>
              </a:xfrm>
              <a:prstGeom prst="rect">
                <a:avLst/>
              </a:prstGeom>
              <a:blipFill>
                <a:blip r:embed="rId12"/>
                <a:stretch>
                  <a:fillRect t="-2857"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58FF31-1EB4-2F43-AEE1-6B65D0C52861}"/>
                  </a:ext>
                </a:extLst>
              </p:cNvPr>
              <p:cNvSpPr txBox="1"/>
              <p:nvPr/>
            </p:nvSpPr>
            <p:spPr>
              <a:xfrm>
                <a:off x="9267956" y="3727469"/>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45" name="TextBox 44">
                <a:extLst>
                  <a:ext uri="{FF2B5EF4-FFF2-40B4-BE49-F238E27FC236}">
                    <a16:creationId xmlns:a16="http://schemas.microsoft.com/office/drawing/2014/main" id="{CB58FF31-1EB4-2F43-AEE1-6B65D0C52861}"/>
                  </a:ext>
                </a:extLst>
              </p:cNvPr>
              <p:cNvSpPr txBox="1">
                <a:spLocks noRot="1" noChangeAspect="1" noMove="1" noResize="1" noEditPoints="1" noAdjustHandles="1" noChangeArrowheads="1" noChangeShapeType="1" noTextEdit="1"/>
              </p:cNvSpPr>
              <p:nvPr/>
            </p:nvSpPr>
            <p:spPr>
              <a:xfrm>
                <a:off x="9267956" y="3727469"/>
                <a:ext cx="1335728" cy="425950"/>
              </a:xfrm>
              <a:prstGeom prst="rect">
                <a:avLst/>
              </a:prstGeom>
              <a:blipFill>
                <a:blip r:embed="rId13"/>
                <a:stretch>
                  <a:fillRect l="-4717" r="-8491" b="-205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8CDF62-5ADF-3048-80A7-C701764F7705}"/>
                  </a:ext>
                </a:extLst>
              </p:cNvPr>
              <p:cNvSpPr txBox="1"/>
              <p:nvPr/>
            </p:nvSpPr>
            <p:spPr>
              <a:xfrm>
                <a:off x="4722512" y="4439892"/>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6" name="TextBox 45">
                <a:extLst>
                  <a:ext uri="{FF2B5EF4-FFF2-40B4-BE49-F238E27FC236}">
                    <a16:creationId xmlns:a16="http://schemas.microsoft.com/office/drawing/2014/main" id="{508CDF62-5ADF-3048-80A7-C701764F7705}"/>
                  </a:ext>
                </a:extLst>
              </p:cNvPr>
              <p:cNvSpPr txBox="1">
                <a:spLocks noRot="1" noChangeAspect="1" noMove="1" noResize="1" noEditPoints="1" noAdjustHandles="1" noChangeArrowheads="1" noChangeShapeType="1" noTextEdit="1"/>
              </p:cNvSpPr>
              <p:nvPr/>
            </p:nvSpPr>
            <p:spPr>
              <a:xfrm>
                <a:off x="4722512" y="4439892"/>
                <a:ext cx="1744869" cy="215444"/>
              </a:xfrm>
              <a:prstGeom prst="rect">
                <a:avLst/>
              </a:prstGeom>
              <a:blipFill>
                <a:blip r:embed="rId14"/>
                <a:stretch>
                  <a:fillRect l="-5109" t="-5556" r="-6569" b="-2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6CD6D9-C485-B440-974B-B39132DAF0B5}"/>
                  </a:ext>
                </a:extLst>
              </p:cNvPr>
              <p:cNvSpPr txBox="1"/>
              <p:nvPr/>
            </p:nvSpPr>
            <p:spPr>
              <a:xfrm>
                <a:off x="7084075" y="4449989"/>
                <a:ext cx="2183877"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𝑎𝑙𝑚𝑜𝑠𝑡</m:t>
                      </m:r>
                      <m:r>
                        <a:rPr lang="en-US" sz="1400" b="0" i="1" smtClean="0">
                          <a:latin typeface="Cambria Math" panose="02040503050406030204" pitchFamily="18" charset="0"/>
                        </a:rPr>
                        <m:t> </m:t>
                      </m:r>
                      <m:r>
                        <a:rPr lang="en-US" sz="1400" b="0" i="1" smtClean="0">
                          <a:latin typeface="Cambria Math" panose="02040503050406030204" pitchFamily="18" charset="0"/>
                        </a:rPr>
                        <m:t>𝑛𝑜</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7" name="TextBox 46">
                <a:extLst>
                  <a:ext uri="{FF2B5EF4-FFF2-40B4-BE49-F238E27FC236}">
                    <a16:creationId xmlns:a16="http://schemas.microsoft.com/office/drawing/2014/main" id="{AC6CD6D9-C485-B440-974B-B39132DAF0B5}"/>
                  </a:ext>
                </a:extLst>
              </p:cNvPr>
              <p:cNvSpPr txBox="1">
                <a:spLocks noRot="1" noChangeAspect="1" noMove="1" noResize="1" noEditPoints="1" noAdjustHandles="1" noChangeArrowheads="1" noChangeShapeType="1" noTextEdit="1"/>
              </p:cNvSpPr>
              <p:nvPr/>
            </p:nvSpPr>
            <p:spPr>
              <a:xfrm>
                <a:off x="7084075" y="4449989"/>
                <a:ext cx="2183877" cy="215444"/>
              </a:xfrm>
              <a:prstGeom prst="rect">
                <a:avLst/>
              </a:prstGeom>
              <a:blipFill>
                <a:blip r:embed="rId15"/>
                <a:stretch>
                  <a:fillRect l="-3468" t="-5556" r="-6936" b="-33333"/>
                </a:stretch>
              </a:blipFill>
              <a:ln>
                <a:noFill/>
              </a:ln>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4538A27-BEA7-7040-886C-0A3A4250E677}"/>
              </a:ext>
            </a:extLst>
          </p:cNvPr>
          <p:cNvSpPr/>
          <p:nvPr/>
        </p:nvSpPr>
        <p:spPr>
          <a:xfrm>
            <a:off x="-111193" y="1326327"/>
            <a:ext cx="12394313" cy="106320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183BADD-0633-3748-B318-675EE8BA08D0}"/>
              </a:ext>
            </a:extLst>
          </p:cNvPr>
          <p:cNvSpPr txBox="1"/>
          <p:nvPr/>
        </p:nvSpPr>
        <p:spPr>
          <a:xfrm>
            <a:off x="9899" y="1507693"/>
            <a:ext cx="1011559" cy="646331"/>
          </a:xfrm>
          <a:prstGeom prst="rect">
            <a:avLst/>
          </a:prstGeom>
          <a:noFill/>
          <a:ln>
            <a:noFill/>
          </a:ln>
        </p:spPr>
        <p:txBody>
          <a:bodyPr wrap="none" rtlCol="0">
            <a:spAutoFit/>
          </a:bodyPr>
          <a:lstStyle/>
          <a:p>
            <a:r>
              <a:rPr lang="en-US" dirty="0"/>
              <a:t>P=Large</a:t>
            </a:r>
          </a:p>
          <a:p>
            <a:r>
              <a:rPr lang="en-US" dirty="0"/>
              <a:t>SL=Large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9A2BCE9-FE0D-E443-9750-2CD8CA3236C7}"/>
                  </a:ext>
                </a:extLst>
              </p:cNvPr>
              <p:cNvSpPr txBox="1"/>
              <p:nvPr/>
            </p:nvSpPr>
            <p:spPr>
              <a:xfrm>
                <a:off x="1045828" y="1334552"/>
                <a:ext cx="3050023"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𝑆𝑚𝑎𝑙𝑙</m:t>
                      </m:r>
                    </m:oMath>
                  </m:oMathPara>
                </a14:m>
                <a:endParaRPr lang="en-US" sz="1400" dirty="0"/>
              </a:p>
            </p:txBody>
          </p:sp>
        </mc:Choice>
        <mc:Fallback xmlns="">
          <p:sp>
            <p:nvSpPr>
              <p:cNvPr id="51" name="TextBox 50">
                <a:extLst>
                  <a:ext uri="{FF2B5EF4-FFF2-40B4-BE49-F238E27FC236}">
                    <a16:creationId xmlns:a16="http://schemas.microsoft.com/office/drawing/2014/main" id="{E9A2BCE9-FE0D-E443-9750-2CD8CA3236C7}"/>
                  </a:ext>
                </a:extLst>
              </p:cNvPr>
              <p:cNvSpPr txBox="1">
                <a:spLocks noRot="1" noChangeAspect="1" noMove="1" noResize="1" noEditPoints="1" noAdjustHandles="1" noChangeArrowheads="1" noChangeShapeType="1" noTextEdit="1"/>
              </p:cNvSpPr>
              <p:nvPr/>
            </p:nvSpPr>
            <p:spPr>
              <a:xfrm>
                <a:off x="1045828" y="1334552"/>
                <a:ext cx="3050023" cy="442493"/>
              </a:xfrm>
              <a:prstGeom prst="rect">
                <a:avLst/>
              </a:prstGeom>
              <a:blipFill>
                <a:blip r:embed="rId16"/>
                <a:stretch>
                  <a:fillRect t="-2778" b="-19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48DF55A-170D-E04D-BF63-FE2585E6590D}"/>
                  </a:ext>
                </a:extLst>
              </p:cNvPr>
              <p:cNvSpPr txBox="1"/>
              <p:nvPr/>
            </p:nvSpPr>
            <p:spPr>
              <a:xfrm>
                <a:off x="7180668" y="1364029"/>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52" name="TextBox 51">
                <a:extLst>
                  <a:ext uri="{FF2B5EF4-FFF2-40B4-BE49-F238E27FC236}">
                    <a16:creationId xmlns:a16="http://schemas.microsoft.com/office/drawing/2014/main" id="{B48DF55A-170D-E04D-BF63-FE2585E6590D}"/>
                  </a:ext>
                </a:extLst>
              </p:cNvPr>
              <p:cNvSpPr txBox="1">
                <a:spLocks noRot="1" noChangeAspect="1" noMove="1" noResize="1" noEditPoints="1" noAdjustHandles="1" noChangeArrowheads="1" noChangeShapeType="1" noTextEdit="1"/>
              </p:cNvSpPr>
              <p:nvPr/>
            </p:nvSpPr>
            <p:spPr>
              <a:xfrm>
                <a:off x="7180668" y="1364029"/>
                <a:ext cx="1744869" cy="442493"/>
              </a:xfrm>
              <a:prstGeom prst="rect">
                <a:avLst/>
              </a:prstGeom>
              <a:blipFill>
                <a:blip r:embed="rId17"/>
                <a:stretch>
                  <a:fillRect b="-111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E41E2D-D454-B84D-B420-2F26A1196DAD}"/>
                  </a:ext>
                </a:extLst>
              </p:cNvPr>
              <p:cNvSpPr txBox="1"/>
              <p:nvPr/>
            </p:nvSpPr>
            <p:spPr>
              <a:xfrm>
                <a:off x="9249027" y="135109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53" name="TextBox 52">
                <a:extLst>
                  <a:ext uri="{FF2B5EF4-FFF2-40B4-BE49-F238E27FC236}">
                    <a16:creationId xmlns:a16="http://schemas.microsoft.com/office/drawing/2014/main" id="{43E41E2D-D454-B84D-B420-2F26A1196DAD}"/>
                  </a:ext>
                </a:extLst>
              </p:cNvPr>
              <p:cNvSpPr txBox="1">
                <a:spLocks noRot="1" noChangeAspect="1" noMove="1" noResize="1" noEditPoints="1" noAdjustHandles="1" noChangeArrowheads="1" noChangeShapeType="1" noTextEdit="1"/>
              </p:cNvSpPr>
              <p:nvPr/>
            </p:nvSpPr>
            <p:spPr>
              <a:xfrm>
                <a:off x="9249027" y="1351095"/>
                <a:ext cx="1335728" cy="425950"/>
              </a:xfrm>
              <a:prstGeom prst="rect">
                <a:avLst/>
              </a:prstGeom>
              <a:blipFill>
                <a:blip r:embed="rId18"/>
                <a:stretch>
                  <a:fillRect l="-3774" r="-9434"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8D44EAC-401A-D44B-B85F-7E71FFE936FF}"/>
                  </a:ext>
                </a:extLst>
              </p:cNvPr>
              <p:cNvSpPr txBox="1"/>
              <p:nvPr/>
            </p:nvSpPr>
            <p:spPr>
              <a:xfrm>
                <a:off x="4706590"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4" name="TextBox 53">
                <a:extLst>
                  <a:ext uri="{FF2B5EF4-FFF2-40B4-BE49-F238E27FC236}">
                    <a16:creationId xmlns:a16="http://schemas.microsoft.com/office/drawing/2014/main" id="{08D44EAC-401A-D44B-B85F-7E71FFE936FF}"/>
                  </a:ext>
                </a:extLst>
              </p:cNvPr>
              <p:cNvSpPr txBox="1">
                <a:spLocks noRot="1" noChangeAspect="1" noMove="1" noResize="1" noEditPoints="1" noAdjustHandles="1" noChangeArrowheads="1" noChangeShapeType="1" noTextEdit="1"/>
              </p:cNvSpPr>
              <p:nvPr/>
            </p:nvSpPr>
            <p:spPr>
              <a:xfrm>
                <a:off x="4706590" y="2063518"/>
                <a:ext cx="1744869" cy="215444"/>
              </a:xfrm>
              <a:prstGeom prst="rect">
                <a:avLst/>
              </a:prstGeom>
              <a:blipFill>
                <a:blip r:embed="rId19"/>
                <a:stretch>
                  <a:fillRect l="-5072" t="-5556" r="-14493"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1B6421-ECA0-A24C-A32C-CAAF5C2172D9}"/>
                  </a:ext>
                </a:extLst>
              </p:cNvPr>
              <p:cNvSpPr txBox="1"/>
              <p:nvPr/>
            </p:nvSpPr>
            <p:spPr>
              <a:xfrm>
                <a:off x="7170664"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5" name="TextBox 54">
                <a:extLst>
                  <a:ext uri="{FF2B5EF4-FFF2-40B4-BE49-F238E27FC236}">
                    <a16:creationId xmlns:a16="http://schemas.microsoft.com/office/drawing/2014/main" id="{701B6421-ECA0-A24C-A32C-CAAF5C2172D9}"/>
                  </a:ext>
                </a:extLst>
              </p:cNvPr>
              <p:cNvSpPr txBox="1">
                <a:spLocks noRot="1" noChangeAspect="1" noMove="1" noResize="1" noEditPoints="1" noAdjustHandles="1" noChangeArrowheads="1" noChangeShapeType="1" noTextEdit="1"/>
              </p:cNvSpPr>
              <p:nvPr/>
            </p:nvSpPr>
            <p:spPr>
              <a:xfrm>
                <a:off x="7170664" y="2063518"/>
                <a:ext cx="1744869" cy="215444"/>
              </a:xfrm>
              <a:prstGeom prst="rect">
                <a:avLst/>
              </a:prstGeom>
              <a:blipFill>
                <a:blip r:embed="rId20"/>
                <a:stretch>
                  <a:fillRect l="-5072" t="-5556" r="-8696" b="-33333"/>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42DDF47-E89F-FD46-B828-2B57C25C94E4}"/>
              </a:ext>
            </a:extLst>
          </p:cNvPr>
          <p:cNvSpPr/>
          <p:nvPr/>
        </p:nvSpPr>
        <p:spPr>
          <a:xfrm>
            <a:off x="-68190" y="116038"/>
            <a:ext cx="12260190" cy="106320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8DF95C3-C132-8346-8E32-0819DEB684D9}"/>
              </a:ext>
            </a:extLst>
          </p:cNvPr>
          <p:cNvSpPr txBox="1"/>
          <p:nvPr/>
        </p:nvSpPr>
        <p:spPr>
          <a:xfrm>
            <a:off x="23025" y="295540"/>
            <a:ext cx="1010213" cy="646331"/>
          </a:xfrm>
          <a:prstGeom prst="rect">
            <a:avLst/>
          </a:prstGeom>
          <a:noFill/>
          <a:ln>
            <a:noFill/>
          </a:ln>
        </p:spPr>
        <p:txBody>
          <a:bodyPr wrap="none" rtlCol="0">
            <a:spAutoFit/>
          </a:bodyPr>
          <a:lstStyle/>
          <a:p>
            <a:r>
              <a:rPr lang="en-US" dirty="0"/>
              <a:t>P=Small</a:t>
            </a:r>
          </a:p>
          <a:p>
            <a:r>
              <a:rPr lang="en-US" dirty="0"/>
              <a:t>SL=Small</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90737C-BBCB-3D45-91E5-C1D3A3CB9759}"/>
                  </a:ext>
                </a:extLst>
              </p:cNvPr>
              <p:cNvSpPr txBox="1"/>
              <p:nvPr/>
            </p:nvSpPr>
            <p:spPr>
              <a:xfrm>
                <a:off x="1045227" y="138732"/>
                <a:ext cx="3050023"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𝐿𝑎𝑟𝑔𝑒</m:t>
                      </m:r>
                    </m:oMath>
                  </m:oMathPara>
                </a14:m>
                <a:endParaRPr lang="en-US" sz="1400" dirty="0"/>
              </a:p>
            </p:txBody>
          </p:sp>
        </mc:Choice>
        <mc:Fallback xmlns="">
          <p:sp>
            <p:nvSpPr>
              <p:cNvPr id="58" name="TextBox 57">
                <a:extLst>
                  <a:ext uri="{FF2B5EF4-FFF2-40B4-BE49-F238E27FC236}">
                    <a16:creationId xmlns:a16="http://schemas.microsoft.com/office/drawing/2014/main" id="{4190737C-BBCB-3D45-91E5-C1D3A3CB9759}"/>
                  </a:ext>
                </a:extLst>
              </p:cNvPr>
              <p:cNvSpPr txBox="1">
                <a:spLocks noRot="1" noChangeAspect="1" noMove="1" noResize="1" noEditPoints="1" noAdjustHandles="1" noChangeArrowheads="1" noChangeShapeType="1" noTextEdit="1"/>
              </p:cNvSpPr>
              <p:nvPr/>
            </p:nvSpPr>
            <p:spPr>
              <a:xfrm>
                <a:off x="1045227" y="138732"/>
                <a:ext cx="3050023" cy="404791"/>
              </a:xfrm>
              <a:prstGeom prst="rect">
                <a:avLst/>
              </a:prstGeom>
              <a:blipFill>
                <a:blip r:embed="rId21"/>
                <a:stretch>
                  <a:fillRect t="-3030"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A737E7B-06AD-434A-97A1-4E510E491951}"/>
                  </a:ext>
                </a:extLst>
              </p:cNvPr>
              <p:cNvSpPr txBox="1"/>
              <p:nvPr/>
            </p:nvSpPr>
            <p:spPr>
              <a:xfrm>
                <a:off x="7180067" y="168209"/>
                <a:ext cx="1744869"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59" name="TextBox 58">
                <a:extLst>
                  <a:ext uri="{FF2B5EF4-FFF2-40B4-BE49-F238E27FC236}">
                    <a16:creationId xmlns:a16="http://schemas.microsoft.com/office/drawing/2014/main" id="{EA737E7B-06AD-434A-97A1-4E510E491951}"/>
                  </a:ext>
                </a:extLst>
              </p:cNvPr>
              <p:cNvSpPr txBox="1">
                <a:spLocks noRot="1" noChangeAspect="1" noMove="1" noResize="1" noEditPoints="1" noAdjustHandles="1" noChangeArrowheads="1" noChangeShapeType="1" noTextEdit="1"/>
              </p:cNvSpPr>
              <p:nvPr/>
            </p:nvSpPr>
            <p:spPr>
              <a:xfrm>
                <a:off x="7180067" y="168209"/>
                <a:ext cx="1744869" cy="404791"/>
              </a:xfrm>
              <a:prstGeom prst="rect">
                <a:avLst/>
              </a:prstGeom>
              <a:blipFill>
                <a:blip r:embed="rId22"/>
                <a:stretch>
                  <a:fillRect r="-719"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F0692A6-403B-0641-ABE3-B6B0E8244E3A}"/>
                  </a:ext>
                </a:extLst>
              </p:cNvPr>
              <p:cNvSpPr txBox="1"/>
              <p:nvPr/>
            </p:nvSpPr>
            <p:spPr>
              <a:xfrm>
                <a:off x="9248426" y="15527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60" name="TextBox 59">
                <a:extLst>
                  <a:ext uri="{FF2B5EF4-FFF2-40B4-BE49-F238E27FC236}">
                    <a16:creationId xmlns:a16="http://schemas.microsoft.com/office/drawing/2014/main" id="{2F0692A6-403B-0641-ABE3-B6B0E8244E3A}"/>
                  </a:ext>
                </a:extLst>
              </p:cNvPr>
              <p:cNvSpPr txBox="1">
                <a:spLocks noRot="1" noChangeAspect="1" noMove="1" noResize="1" noEditPoints="1" noAdjustHandles="1" noChangeArrowheads="1" noChangeShapeType="1" noTextEdit="1"/>
              </p:cNvSpPr>
              <p:nvPr/>
            </p:nvSpPr>
            <p:spPr>
              <a:xfrm>
                <a:off x="9248426" y="155275"/>
                <a:ext cx="1335728" cy="425950"/>
              </a:xfrm>
              <a:prstGeom prst="rect">
                <a:avLst/>
              </a:prstGeom>
              <a:blipFill>
                <a:blip r:embed="rId23"/>
                <a:stretch>
                  <a:fillRect l="-3774" r="-9434"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EB427A-5E3E-794D-960D-7B22C6B73B90}"/>
                  </a:ext>
                </a:extLst>
              </p:cNvPr>
              <p:cNvSpPr txBox="1"/>
              <p:nvPr/>
            </p:nvSpPr>
            <p:spPr>
              <a:xfrm>
                <a:off x="4646864"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1" name="TextBox 60">
                <a:extLst>
                  <a:ext uri="{FF2B5EF4-FFF2-40B4-BE49-F238E27FC236}">
                    <a16:creationId xmlns:a16="http://schemas.microsoft.com/office/drawing/2014/main" id="{F5EB427A-5E3E-794D-960D-7B22C6B73B90}"/>
                  </a:ext>
                </a:extLst>
              </p:cNvPr>
              <p:cNvSpPr txBox="1">
                <a:spLocks noRot="1" noChangeAspect="1" noMove="1" noResize="1" noEditPoints="1" noAdjustHandles="1" noChangeArrowheads="1" noChangeShapeType="1" noTextEdit="1"/>
              </p:cNvSpPr>
              <p:nvPr/>
            </p:nvSpPr>
            <p:spPr>
              <a:xfrm>
                <a:off x="4646864" y="867698"/>
                <a:ext cx="1744869" cy="215444"/>
              </a:xfrm>
              <a:prstGeom prst="rect">
                <a:avLst/>
              </a:prstGeom>
              <a:blipFill>
                <a:blip r:embed="rId24"/>
                <a:stretch>
                  <a:fillRect l="-4348" t="-5556" r="-7246"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DDC9C3-B498-8440-881E-071E75F30F7C}"/>
                  </a:ext>
                </a:extLst>
              </p:cNvPr>
              <p:cNvSpPr txBox="1"/>
              <p:nvPr/>
            </p:nvSpPr>
            <p:spPr>
              <a:xfrm>
                <a:off x="7170063"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2" name="TextBox 61">
                <a:extLst>
                  <a:ext uri="{FF2B5EF4-FFF2-40B4-BE49-F238E27FC236}">
                    <a16:creationId xmlns:a16="http://schemas.microsoft.com/office/drawing/2014/main" id="{70DDC9C3-B498-8440-881E-071E75F30F7C}"/>
                  </a:ext>
                </a:extLst>
              </p:cNvPr>
              <p:cNvSpPr txBox="1">
                <a:spLocks noRot="1" noChangeAspect="1" noMove="1" noResize="1" noEditPoints="1" noAdjustHandles="1" noChangeArrowheads="1" noChangeShapeType="1" noTextEdit="1"/>
              </p:cNvSpPr>
              <p:nvPr/>
            </p:nvSpPr>
            <p:spPr>
              <a:xfrm>
                <a:off x="7170063" y="867698"/>
                <a:ext cx="1744869" cy="215444"/>
              </a:xfrm>
              <a:prstGeom prst="rect">
                <a:avLst/>
              </a:prstGeom>
              <a:blipFill>
                <a:blip r:embed="rId25"/>
                <a:stretch>
                  <a:fillRect l="-5072" t="-5556" r="-8696" b="-33333"/>
                </a:stretch>
              </a:blipFill>
              <a:ln>
                <a:noFill/>
              </a:ln>
            </p:spPr>
            <p:txBody>
              <a:bodyPr/>
              <a:lstStyle/>
              <a:p>
                <a:r>
                  <a:rPr lang="en-US">
                    <a:noFill/>
                  </a:rPr>
                  <a:t> </a:t>
                </a:r>
              </a:p>
            </p:txBody>
          </p:sp>
        </mc:Fallback>
      </mc:AlternateContent>
      <p:sp>
        <p:nvSpPr>
          <p:cNvPr id="68" name="TextBox 67">
            <a:extLst>
              <a:ext uri="{FF2B5EF4-FFF2-40B4-BE49-F238E27FC236}">
                <a16:creationId xmlns:a16="http://schemas.microsoft.com/office/drawing/2014/main" id="{B7861D88-3E62-8A45-92D6-6E219853B558}"/>
              </a:ext>
            </a:extLst>
          </p:cNvPr>
          <p:cNvSpPr txBox="1"/>
          <p:nvPr/>
        </p:nvSpPr>
        <p:spPr>
          <a:xfrm>
            <a:off x="10749683" y="190533"/>
            <a:ext cx="1491873" cy="938719"/>
          </a:xfrm>
          <a:prstGeom prst="rect">
            <a:avLst/>
          </a:prstGeom>
          <a:noFill/>
          <a:ln>
            <a:noFill/>
          </a:ln>
        </p:spPr>
        <p:txBody>
          <a:bodyPr wrap="square" rtlCol="0">
            <a:spAutoFit/>
          </a:bodyPr>
          <a:lstStyle/>
          <a:p>
            <a:r>
              <a:rPr lang="en-US" sz="1100" dirty="0"/>
              <a:t>Spends few steps landing with very large DT, some time walking with large DT, then few steps falling off </a:t>
            </a:r>
          </a:p>
        </p:txBody>
      </p:sp>
      <p:sp>
        <p:nvSpPr>
          <p:cNvPr id="69" name="Notched Right Arrow 68">
            <a:extLst>
              <a:ext uri="{FF2B5EF4-FFF2-40B4-BE49-F238E27FC236}">
                <a16:creationId xmlns:a16="http://schemas.microsoft.com/office/drawing/2014/main" id="{F49F7D3A-BEAE-B145-A1D8-E61E7300225A}"/>
              </a:ext>
            </a:extLst>
          </p:cNvPr>
          <p:cNvSpPr/>
          <p:nvPr/>
        </p:nvSpPr>
        <p:spPr>
          <a:xfrm>
            <a:off x="3959171" y="246985"/>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Notched Right Arrow 70">
            <a:extLst>
              <a:ext uri="{FF2B5EF4-FFF2-40B4-BE49-F238E27FC236}">
                <a16:creationId xmlns:a16="http://schemas.microsoft.com/office/drawing/2014/main" id="{A21522D7-821A-2446-A69B-7BD20D9AC95B}"/>
              </a:ext>
            </a:extLst>
          </p:cNvPr>
          <p:cNvSpPr/>
          <p:nvPr/>
        </p:nvSpPr>
        <p:spPr>
          <a:xfrm>
            <a:off x="3942137" y="143993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a:extLst>
              <a:ext uri="{FF2B5EF4-FFF2-40B4-BE49-F238E27FC236}">
                <a16:creationId xmlns:a16="http://schemas.microsoft.com/office/drawing/2014/main" id="{98E38389-9860-5348-BC99-3E9B12A20D9E}"/>
              </a:ext>
            </a:extLst>
          </p:cNvPr>
          <p:cNvSpPr/>
          <p:nvPr/>
        </p:nvSpPr>
        <p:spPr>
          <a:xfrm>
            <a:off x="3942137" y="262974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Notched Right Arrow 72">
            <a:extLst>
              <a:ext uri="{FF2B5EF4-FFF2-40B4-BE49-F238E27FC236}">
                <a16:creationId xmlns:a16="http://schemas.microsoft.com/office/drawing/2014/main" id="{450DCA58-50C4-FC4B-A741-17B7598B53F6}"/>
              </a:ext>
            </a:extLst>
          </p:cNvPr>
          <p:cNvSpPr/>
          <p:nvPr/>
        </p:nvSpPr>
        <p:spPr>
          <a:xfrm>
            <a:off x="3948091" y="3804090"/>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EC08D3C-37E8-AC48-976E-E1EB49A669FA}"/>
              </a:ext>
            </a:extLst>
          </p:cNvPr>
          <p:cNvSpPr txBox="1"/>
          <p:nvPr/>
        </p:nvSpPr>
        <p:spPr>
          <a:xfrm>
            <a:off x="5156829" y="401599"/>
            <a:ext cx="1198058" cy="369332"/>
          </a:xfrm>
          <a:prstGeom prst="rect">
            <a:avLst/>
          </a:prstGeom>
          <a:noFill/>
        </p:spPr>
        <p:txBody>
          <a:bodyPr wrap="square" rtlCol="0">
            <a:spAutoFit/>
          </a:bodyPr>
          <a:lstStyle/>
          <a:p>
            <a:r>
              <a:rPr lang="en-US" i="1" dirty="0">
                <a:solidFill>
                  <a:schemeClr val="tx2"/>
                </a:solidFill>
              </a:rPr>
              <a:t>Landing</a:t>
            </a:r>
          </a:p>
        </p:txBody>
      </p:sp>
      <p:sp>
        <p:nvSpPr>
          <p:cNvPr id="75" name="TextBox 74">
            <a:extLst>
              <a:ext uri="{FF2B5EF4-FFF2-40B4-BE49-F238E27FC236}">
                <a16:creationId xmlns:a16="http://schemas.microsoft.com/office/drawing/2014/main" id="{99CFB444-C311-E441-9718-0F1453811D9C}"/>
              </a:ext>
            </a:extLst>
          </p:cNvPr>
          <p:cNvSpPr txBox="1"/>
          <p:nvPr/>
        </p:nvSpPr>
        <p:spPr>
          <a:xfrm>
            <a:off x="5091041" y="1635368"/>
            <a:ext cx="1198058" cy="369332"/>
          </a:xfrm>
          <a:prstGeom prst="rect">
            <a:avLst/>
          </a:prstGeom>
          <a:noFill/>
        </p:spPr>
        <p:txBody>
          <a:bodyPr wrap="square" rtlCol="0">
            <a:spAutoFit/>
          </a:bodyPr>
          <a:lstStyle/>
          <a:p>
            <a:r>
              <a:rPr lang="en-US" i="1" dirty="0">
                <a:solidFill>
                  <a:schemeClr val="tx2"/>
                </a:solidFill>
              </a:rPr>
              <a:t>Landing</a:t>
            </a:r>
          </a:p>
        </p:txBody>
      </p:sp>
      <p:sp>
        <p:nvSpPr>
          <p:cNvPr id="76" name="TextBox 75">
            <a:extLst>
              <a:ext uri="{FF2B5EF4-FFF2-40B4-BE49-F238E27FC236}">
                <a16:creationId xmlns:a16="http://schemas.microsoft.com/office/drawing/2014/main" id="{3C903088-1B78-F34D-BBC9-EB7E7C0E80E0}"/>
              </a:ext>
            </a:extLst>
          </p:cNvPr>
          <p:cNvSpPr txBox="1"/>
          <p:nvPr/>
        </p:nvSpPr>
        <p:spPr>
          <a:xfrm>
            <a:off x="5135524" y="2796124"/>
            <a:ext cx="1198058" cy="369332"/>
          </a:xfrm>
          <a:prstGeom prst="rect">
            <a:avLst/>
          </a:prstGeom>
          <a:noFill/>
        </p:spPr>
        <p:txBody>
          <a:bodyPr wrap="square" rtlCol="0">
            <a:spAutoFit/>
          </a:bodyPr>
          <a:lstStyle/>
          <a:p>
            <a:r>
              <a:rPr lang="en-US" i="1" dirty="0">
                <a:solidFill>
                  <a:schemeClr val="tx2"/>
                </a:solidFill>
              </a:rPr>
              <a:t>Landing</a:t>
            </a:r>
          </a:p>
        </p:txBody>
      </p:sp>
      <p:sp>
        <p:nvSpPr>
          <p:cNvPr id="77" name="TextBox 76">
            <a:extLst>
              <a:ext uri="{FF2B5EF4-FFF2-40B4-BE49-F238E27FC236}">
                <a16:creationId xmlns:a16="http://schemas.microsoft.com/office/drawing/2014/main" id="{1FC536DA-6D11-9449-8526-2269F4750613}"/>
              </a:ext>
            </a:extLst>
          </p:cNvPr>
          <p:cNvSpPr txBox="1"/>
          <p:nvPr/>
        </p:nvSpPr>
        <p:spPr>
          <a:xfrm>
            <a:off x="5063332" y="4000695"/>
            <a:ext cx="1198058" cy="369332"/>
          </a:xfrm>
          <a:prstGeom prst="rect">
            <a:avLst/>
          </a:prstGeom>
          <a:noFill/>
        </p:spPr>
        <p:txBody>
          <a:bodyPr wrap="square" rtlCol="0">
            <a:spAutoFit/>
          </a:bodyPr>
          <a:lstStyle/>
          <a:p>
            <a:r>
              <a:rPr lang="en-US" i="1" dirty="0">
                <a:solidFill>
                  <a:schemeClr val="tx2"/>
                </a:solidFill>
              </a:rPr>
              <a:t>Landing</a:t>
            </a:r>
          </a:p>
        </p:txBody>
      </p:sp>
      <p:sp>
        <p:nvSpPr>
          <p:cNvPr id="78" name="TextBox 77">
            <a:extLst>
              <a:ext uri="{FF2B5EF4-FFF2-40B4-BE49-F238E27FC236}">
                <a16:creationId xmlns:a16="http://schemas.microsoft.com/office/drawing/2014/main" id="{E9B48F58-B8AD-4249-82C7-74246255F578}"/>
              </a:ext>
            </a:extLst>
          </p:cNvPr>
          <p:cNvSpPr txBox="1"/>
          <p:nvPr/>
        </p:nvSpPr>
        <p:spPr>
          <a:xfrm>
            <a:off x="7491701" y="4153419"/>
            <a:ext cx="1198058" cy="369332"/>
          </a:xfrm>
          <a:prstGeom prst="rect">
            <a:avLst/>
          </a:prstGeom>
          <a:noFill/>
        </p:spPr>
        <p:txBody>
          <a:bodyPr wrap="square" rtlCol="0">
            <a:spAutoFit/>
          </a:bodyPr>
          <a:lstStyle/>
          <a:p>
            <a:r>
              <a:rPr lang="en-US" i="1" dirty="0">
                <a:solidFill>
                  <a:schemeClr val="tx2"/>
                </a:solidFill>
              </a:rPr>
              <a:t>Walking</a:t>
            </a:r>
          </a:p>
        </p:txBody>
      </p:sp>
      <p:sp>
        <p:nvSpPr>
          <p:cNvPr id="79" name="TextBox 78">
            <a:extLst>
              <a:ext uri="{FF2B5EF4-FFF2-40B4-BE49-F238E27FC236}">
                <a16:creationId xmlns:a16="http://schemas.microsoft.com/office/drawing/2014/main" id="{122D8021-6E00-C348-B076-247A10C3E969}"/>
              </a:ext>
            </a:extLst>
          </p:cNvPr>
          <p:cNvSpPr txBox="1"/>
          <p:nvPr/>
        </p:nvSpPr>
        <p:spPr>
          <a:xfrm>
            <a:off x="7540578" y="2976801"/>
            <a:ext cx="1198058" cy="369332"/>
          </a:xfrm>
          <a:prstGeom prst="rect">
            <a:avLst/>
          </a:prstGeom>
          <a:noFill/>
        </p:spPr>
        <p:txBody>
          <a:bodyPr wrap="square" rtlCol="0">
            <a:spAutoFit/>
          </a:bodyPr>
          <a:lstStyle/>
          <a:p>
            <a:r>
              <a:rPr lang="en-US" i="1" dirty="0">
                <a:solidFill>
                  <a:schemeClr val="tx2"/>
                </a:solidFill>
              </a:rPr>
              <a:t>Walking</a:t>
            </a:r>
          </a:p>
        </p:txBody>
      </p:sp>
      <p:sp>
        <p:nvSpPr>
          <p:cNvPr id="80" name="TextBox 79">
            <a:extLst>
              <a:ext uri="{FF2B5EF4-FFF2-40B4-BE49-F238E27FC236}">
                <a16:creationId xmlns:a16="http://schemas.microsoft.com/office/drawing/2014/main" id="{5EFA9AD6-2560-C241-A38F-BFF873ED0C7D}"/>
              </a:ext>
            </a:extLst>
          </p:cNvPr>
          <p:cNvSpPr txBox="1"/>
          <p:nvPr/>
        </p:nvSpPr>
        <p:spPr>
          <a:xfrm>
            <a:off x="7491701" y="1743878"/>
            <a:ext cx="1198058" cy="369332"/>
          </a:xfrm>
          <a:prstGeom prst="rect">
            <a:avLst/>
          </a:prstGeom>
          <a:noFill/>
        </p:spPr>
        <p:txBody>
          <a:bodyPr wrap="square" rtlCol="0">
            <a:spAutoFit/>
          </a:bodyPr>
          <a:lstStyle/>
          <a:p>
            <a:r>
              <a:rPr lang="en-US" i="1" dirty="0">
                <a:solidFill>
                  <a:schemeClr val="tx2"/>
                </a:solidFill>
              </a:rPr>
              <a:t>Walking</a:t>
            </a:r>
          </a:p>
        </p:txBody>
      </p:sp>
      <p:sp>
        <p:nvSpPr>
          <p:cNvPr id="81" name="TextBox 80">
            <a:extLst>
              <a:ext uri="{FF2B5EF4-FFF2-40B4-BE49-F238E27FC236}">
                <a16:creationId xmlns:a16="http://schemas.microsoft.com/office/drawing/2014/main" id="{EC60AB50-24CD-A84D-989F-EAED907DF921}"/>
              </a:ext>
            </a:extLst>
          </p:cNvPr>
          <p:cNvSpPr txBox="1"/>
          <p:nvPr/>
        </p:nvSpPr>
        <p:spPr>
          <a:xfrm>
            <a:off x="7473801" y="551202"/>
            <a:ext cx="1198058" cy="369332"/>
          </a:xfrm>
          <a:prstGeom prst="rect">
            <a:avLst/>
          </a:prstGeom>
          <a:noFill/>
        </p:spPr>
        <p:txBody>
          <a:bodyPr wrap="square" rtlCol="0">
            <a:spAutoFit/>
          </a:bodyPr>
          <a:lstStyle/>
          <a:p>
            <a:r>
              <a:rPr lang="en-US" i="1" dirty="0">
                <a:solidFill>
                  <a:schemeClr val="tx2"/>
                </a:solidFill>
              </a:rPr>
              <a:t>Walking</a:t>
            </a:r>
          </a:p>
        </p:txBody>
      </p:sp>
      <p:sp>
        <p:nvSpPr>
          <p:cNvPr id="82" name="TextBox 81">
            <a:extLst>
              <a:ext uri="{FF2B5EF4-FFF2-40B4-BE49-F238E27FC236}">
                <a16:creationId xmlns:a16="http://schemas.microsoft.com/office/drawing/2014/main" id="{2AB81BD0-9149-D04C-B184-41927CC656E8}"/>
              </a:ext>
            </a:extLst>
          </p:cNvPr>
          <p:cNvSpPr txBox="1"/>
          <p:nvPr/>
        </p:nvSpPr>
        <p:spPr>
          <a:xfrm>
            <a:off x="9389361" y="563965"/>
            <a:ext cx="1198058" cy="369332"/>
          </a:xfrm>
          <a:prstGeom prst="rect">
            <a:avLst/>
          </a:prstGeom>
          <a:noFill/>
        </p:spPr>
        <p:txBody>
          <a:bodyPr wrap="square" rtlCol="0">
            <a:spAutoFit/>
          </a:bodyPr>
          <a:lstStyle/>
          <a:p>
            <a:r>
              <a:rPr lang="en-US" i="1" dirty="0">
                <a:solidFill>
                  <a:schemeClr val="tx2"/>
                </a:solidFill>
              </a:rPr>
              <a:t>Falling Off</a:t>
            </a:r>
          </a:p>
        </p:txBody>
      </p:sp>
      <p:sp>
        <p:nvSpPr>
          <p:cNvPr id="83" name="TextBox 82">
            <a:extLst>
              <a:ext uri="{FF2B5EF4-FFF2-40B4-BE49-F238E27FC236}">
                <a16:creationId xmlns:a16="http://schemas.microsoft.com/office/drawing/2014/main" id="{F34F71D2-4423-8F4D-A0B5-4D102FEAAA43}"/>
              </a:ext>
            </a:extLst>
          </p:cNvPr>
          <p:cNvSpPr txBox="1"/>
          <p:nvPr/>
        </p:nvSpPr>
        <p:spPr>
          <a:xfrm>
            <a:off x="9372061" y="1739463"/>
            <a:ext cx="1198058" cy="369332"/>
          </a:xfrm>
          <a:prstGeom prst="rect">
            <a:avLst/>
          </a:prstGeom>
          <a:noFill/>
        </p:spPr>
        <p:txBody>
          <a:bodyPr wrap="square" rtlCol="0">
            <a:spAutoFit/>
          </a:bodyPr>
          <a:lstStyle/>
          <a:p>
            <a:r>
              <a:rPr lang="en-US" i="1" dirty="0">
                <a:solidFill>
                  <a:schemeClr val="tx2"/>
                </a:solidFill>
              </a:rPr>
              <a:t>Falling Off</a:t>
            </a:r>
          </a:p>
        </p:txBody>
      </p:sp>
      <p:sp>
        <p:nvSpPr>
          <p:cNvPr id="84" name="TextBox 83">
            <a:extLst>
              <a:ext uri="{FF2B5EF4-FFF2-40B4-BE49-F238E27FC236}">
                <a16:creationId xmlns:a16="http://schemas.microsoft.com/office/drawing/2014/main" id="{7E91306F-013F-3D49-8CBF-DAB42A989E11}"/>
              </a:ext>
            </a:extLst>
          </p:cNvPr>
          <p:cNvSpPr txBox="1"/>
          <p:nvPr/>
        </p:nvSpPr>
        <p:spPr>
          <a:xfrm>
            <a:off x="9361555" y="2972650"/>
            <a:ext cx="1198058" cy="369332"/>
          </a:xfrm>
          <a:prstGeom prst="rect">
            <a:avLst/>
          </a:prstGeom>
          <a:noFill/>
        </p:spPr>
        <p:txBody>
          <a:bodyPr wrap="square" rtlCol="0">
            <a:spAutoFit/>
          </a:bodyPr>
          <a:lstStyle/>
          <a:p>
            <a:r>
              <a:rPr lang="en-US" i="1" dirty="0">
                <a:solidFill>
                  <a:schemeClr val="tx2"/>
                </a:solidFill>
              </a:rPr>
              <a:t>Falling Off</a:t>
            </a:r>
          </a:p>
        </p:txBody>
      </p:sp>
      <p:sp>
        <p:nvSpPr>
          <p:cNvPr id="85" name="TextBox 84">
            <a:extLst>
              <a:ext uri="{FF2B5EF4-FFF2-40B4-BE49-F238E27FC236}">
                <a16:creationId xmlns:a16="http://schemas.microsoft.com/office/drawing/2014/main" id="{EC84449B-667A-A24A-8308-A96E64B71735}"/>
              </a:ext>
            </a:extLst>
          </p:cNvPr>
          <p:cNvSpPr txBox="1"/>
          <p:nvPr/>
        </p:nvSpPr>
        <p:spPr>
          <a:xfrm>
            <a:off x="9336791" y="4181123"/>
            <a:ext cx="1198058" cy="369332"/>
          </a:xfrm>
          <a:prstGeom prst="rect">
            <a:avLst/>
          </a:prstGeom>
          <a:noFill/>
        </p:spPr>
        <p:txBody>
          <a:bodyPr wrap="square" rtlCol="0">
            <a:spAutoFit/>
          </a:bodyPr>
          <a:lstStyle/>
          <a:p>
            <a:r>
              <a:rPr lang="en-US" i="1" dirty="0">
                <a:solidFill>
                  <a:schemeClr val="tx2"/>
                </a:solidFill>
              </a:rPr>
              <a:t>Falling Off</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83BFCFD-F71D-C744-BB71-6242E2D6D94D}"/>
                  </a:ext>
                </a:extLst>
              </p:cNvPr>
              <p:cNvSpPr txBox="1"/>
              <p:nvPr/>
            </p:nvSpPr>
            <p:spPr>
              <a:xfrm>
                <a:off x="9123264" y="962219"/>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6" name="TextBox 85">
                <a:extLst>
                  <a:ext uri="{FF2B5EF4-FFF2-40B4-BE49-F238E27FC236}">
                    <a16:creationId xmlns:a16="http://schemas.microsoft.com/office/drawing/2014/main" id="{D83BFCFD-F71D-C744-BB71-6242E2D6D94D}"/>
                  </a:ext>
                </a:extLst>
              </p:cNvPr>
              <p:cNvSpPr txBox="1">
                <a:spLocks noRot="1" noChangeAspect="1" noMove="1" noResize="1" noEditPoints="1" noAdjustHandles="1" noChangeArrowheads="1" noChangeShapeType="1" noTextEdit="1"/>
              </p:cNvSpPr>
              <p:nvPr/>
            </p:nvSpPr>
            <p:spPr>
              <a:xfrm>
                <a:off x="9123264" y="962219"/>
                <a:ext cx="1744869" cy="169277"/>
              </a:xfrm>
              <a:prstGeom prst="rect">
                <a:avLst/>
              </a:prstGeom>
              <a:blipFill>
                <a:blip r:embed="rId26"/>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E651FBF-D79D-6842-BBD6-AF911384964B}"/>
                  </a:ext>
                </a:extLst>
              </p:cNvPr>
              <p:cNvSpPr txBox="1"/>
              <p:nvPr/>
            </p:nvSpPr>
            <p:spPr>
              <a:xfrm>
                <a:off x="9112609" y="218229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7" name="TextBox 86">
                <a:extLst>
                  <a:ext uri="{FF2B5EF4-FFF2-40B4-BE49-F238E27FC236}">
                    <a16:creationId xmlns:a16="http://schemas.microsoft.com/office/drawing/2014/main" id="{9E651FBF-D79D-6842-BBD6-AF911384964B}"/>
                  </a:ext>
                </a:extLst>
              </p:cNvPr>
              <p:cNvSpPr txBox="1">
                <a:spLocks noRot="1" noChangeAspect="1" noMove="1" noResize="1" noEditPoints="1" noAdjustHandles="1" noChangeArrowheads="1" noChangeShapeType="1" noTextEdit="1"/>
              </p:cNvSpPr>
              <p:nvPr/>
            </p:nvSpPr>
            <p:spPr>
              <a:xfrm>
                <a:off x="9112609" y="2182293"/>
                <a:ext cx="1744869" cy="169277"/>
              </a:xfrm>
              <a:prstGeom prst="rect">
                <a:avLst/>
              </a:prstGeom>
              <a:blipFill>
                <a:blip r:embed="rId27"/>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21392B0-AAB3-B44E-AD54-BBC1161D22F4}"/>
                  </a:ext>
                </a:extLst>
              </p:cNvPr>
              <p:cNvSpPr txBox="1"/>
              <p:nvPr/>
            </p:nvSpPr>
            <p:spPr>
              <a:xfrm>
                <a:off x="9098655" y="338775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8" name="TextBox 87">
                <a:extLst>
                  <a:ext uri="{FF2B5EF4-FFF2-40B4-BE49-F238E27FC236}">
                    <a16:creationId xmlns:a16="http://schemas.microsoft.com/office/drawing/2014/main" id="{B21392B0-AAB3-B44E-AD54-BBC1161D22F4}"/>
                  </a:ext>
                </a:extLst>
              </p:cNvPr>
              <p:cNvSpPr txBox="1">
                <a:spLocks noRot="1" noChangeAspect="1" noMove="1" noResize="1" noEditPoints="1" noAdjustHandles="1" noChangeArrowheads="1" noChangeShapeType="1" noTextEdit="1"/>
              </p:cNvSpPr>
              <p:nvPr/>
            </p:nvSpPr>
            <p:spPr>
              <a:xfrm>
                <a:off x="9098655" y="3387753"/>
                <a:ext cx="1744869" cy="169277"/>
              </a:xfrm>
              <a:prstGeom prst="rect">
                <a:avLst/>
              </a:prstGeom>
              <a:blipFill>
                <a:blip r:embed="rId28"/>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F85824D-CF58-2A43-A6C4-FA60DD6FD926}"/>
                  </a:ext>
                </a:extLst>
              </p:cNvPr>
              <p:cNvSpPr txBox="1"/>
              <p:nvPr/>
            </p:nvSpPr>
            <p:spPr>
              <a:xfrm>
                <a:off x="9123264" y="4592616"/>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9" name="TextBox 88">
                <a:extLst>
                  <a:ext uri="{FF2B5EF4-FFF2-40B4-BE49-F238E27FC236}">
                    <a16:creationId xmlns:a16="http://schemas.microsoft.com/office/drawing/2014/main" id="{6F85824D-CF58-2A43-A6C4-FA60DD6FD926}"/>
                  </a:ext>
                </a:extLst>
              </p:cNvPr>
              <p:cNvSpPr txBox="1">
                <a:spLocks noRot="1" noChangeAspect="1" noMove="1" noResize="1" noEditPoints="1" noAdjustHandles="1" noChangeArrowheads="1" noChangeShapeType="1" noTextEdit="1"/>
              </p:cNvSpPr>
              <p:nvPr/>
            </p:nvSpPr>
            <p:spPr>
              <a:xfrm>
                <a:off x="9123264" y="4592616"/>
                <a:ext cx="1744869" cy="169277"/>
              </a:xfrm>
              <a:prstGeom prst="rect">
                <a:avLst/>
              </a:prstGeom>
              <a:blipFill>
                <a:blip r:embed="rId29"/>
                <a:stretch>
                  <a:fillRect t="-7143" b="-2857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1A73B337-7B94-0E48-A837-DFBB01CA7CAB}"/>
              </a:ext>
            </a:extLst>
          </p:cNvPr>
          <p:cNvSpPr txBox="1"/>
          <p:nvPr/>
        </p:nvSpPr>
        <p:spPr>
          <a:xfrm>
            <a:off x="10791247" y="1388569"/>
            <a:ext cx="1491873" cy="938719"/>
          </a:xfrm>
          <a:prstGeom prst="rect">
            <a:avLst/>
          </a:prstGeom>
          <a:noFill/>
          <a:ln>
            <a:noFill/>
          </a:ln>
        </p:spPr>
        <p:txBody>
          <a:bodyPr wrap="square" rtlCol="0">
            <a:spAutoFit/>
          </a:bodyPr>
          <a:lstStyle/>
          <a:p>
            <a:r>
              <a:rPr lang="en-US" sz="1100" dirty="0"/>
              <a:t>Spends many steps landing with very small DT, some time walking with small DT, then many steps falling off </a:t>
            </a:r>
          </a:p>
        </p:txBody>
      </p:sp>
      <p:sp>
        <p:nvSpPr>
          <p:cNvPr id="91" name="TextBox 90">
            <a:extLst>
              <a:ext uri="{FF2B5EF4-FFF2-40B4-BE49-F238E27FC236}">
                <a16:creationId xmlns:a16="http://schemas.microsoft.com/office/drawing/2014/main" id="{CDB1FC82-D1E8-384B-B974-2FCD368ABE37}"/>
              </a:ext>
            </a:extLst>
          </p:cNvPr>
          <p:cNvSpPr txBox="1"/>
          <p:nvPr/>
        </p:nvSpPr>
        <p:spPr>
          <a:xfrm>
            <a:off x="10791247" y="2559890"/>
            <a:ext cx="1491873" cy="938719"/>
          </a:xfrm>
          <a:prstGeom prst="rect">
            <a:avLst/>
          </a:prstGeom>
          <a:noFill/>
          <a:ln>
            <a:noFill/>
          </a:ln>
        </p:spPr>
        <p:txBody>
          <a:bodyPr wrap="square" rtlCol="0">
            <a:spAutoFit/>
          </a:bodyPr>
          <a:lstStyle/>
          <a:p>
            <a:r>
              <a:rPr lang="en-US" sz="1100" dirty="0"/>
              <a:t>Spends few steps landing with small DT, many steps walking with large DT, then many steps falling off </a:t>
            </a:r>
          </a:p>
        </p:txBody>
      </p:sp>
      <p:sp>
        <p:nvSpPr>
          <p:cNvPr id="92" name="TextBox 91">
            <a:extLst>
              <a:ext uri="{FF2B5EF4-FFF2-40B4-BE49-F238E27FC236}">
                <a16:creationId xmlns:a16="http://schemas.microsoft.com/office/drawing/2014/main" id="{6EFF19D2-1920-E540-A8FB-083E2043578E}"/>
              </a:ext>
            </a:extLst>
          </p:cNvPr>
          <p:cNvSpPr txBox="1"/>
          <p:nvPr/>
        </p:nvSpPr>
        <p:spPr>
          <a:xfrm>
            <a:off x="10739497" y="3770755"/>
            <a:ext cx="1578589" cy="938719"/>
          </a:xfrm>
          <a:prstGeom prst="rect">
            <a:avLst/>
          </a:prstGeom>
          <a:noFill/>
          <a:ln>
            <a:noFill/>
          </a:ln>
        </p:spPr>
        <p:txBody>
          <a:bodyPr wrap="square" rtlCol="0">
            <a:spAutoFit/>
          </a:bodyPr>
          <a:lstStyle/>
          <a:p>
            <a:r>
              <a:rPr lang="en-US" sz="1100" dirty="0"/>
              <a:t>Spends few steps landing with small DT, almost no steps walking with small DT, then few steps falling off </a:t>
            </a:r>
          </a:p>
        </p:txBody>
      </p:sp>
    </p:spTree>
    <p:extLst>
      <p:ext uri="{BB962C8B-B14F-4D97-AF65-F5344CB8AC3E}">
        <p14:creationId xmlns:p14="http://schemas.microsoft.com/office/powerpoint/2010/main" val="209219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464F5FA9-98D9-B446-8702-9948A06D3E08}"/>
              </a:ext>
            </a:extLst>
          </p:cNvPr>
          <p:cNvPicPr>
            <a:picLocks noChangeAspect="1"/>
          </p:cNvPicPr>
          <p:nvPr/>
        </p:nvPicPr>
        <p:blipFill>
          <a:blip r:embed="rId2"/>
          <a:stretch>
            <a:fillRect/>
          </a:stretch>
        </p:blipFill>
        <p:spPr>
          <a:xfrm>
            <a:off x="1095164" y="51429"/>
            <a:ext cx="10001671" cy="5363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
        <p:nvSpPr>
          <p:cNvPr id="7" name="Rectangle 6">
            <a:extLst>
              <a:ext uri="{FF2B5EF4-FFF2-40B4-BE49-F238E27FC236}">
                <a16:creationId xmlns:a16="http://schemas.microsoft.com/office/drawing/2014/main" id="{CC921A30-3BEE-B940-8625-4EA89AA81D7C}"/>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3683054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1D8FA4E-7D73-FD46-BCEE-5AF02C586919}"/>
              </a:ext>
            </a:extLst>
          </p:cNvPr>
          <p:cNvPicPr>
            <a:picLocks noChangeAspect="1"/>
          </p:cNvPicPr>
          <p:nvPr/>
        </p:nvPicPr>
        <p:blipFill>
          <a:blip r:embed="rId2"/>
          <a:stretch>
            <a:fillRect/>
          </a:stretch>
        </p:blipFill>
        <p:spPr>
          <a:xfrm>
            <a:off x="1225634" y="0"/>
            <a:ext cx="10696613" cy="5977039"/>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109810665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B5081B-CE29-734A-8425-435DE9F641BC}"/>
              </a:ext>
            </a:extLst>
          </p:cNvPr>
          <p:cNvPicPr>
            <a:picLocks noChangeAspect="1"/>
          </p:cNvPicPr>
          <p:nvPr/>
        </p:nvPicPr>
        <p:blipFill rotWithShape="1">
          <a:blip r:embed="rId3"/>
          <a:srcRect r="6901"/>
          <a:stretch/>
        </p:blipFill>
        <p:spPr>
          <a:xfrm>
            <a:off x="2195161" y="0"/>
            <a:ext cx="9996840" cy="6025681"/>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351540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B31A2BB-43E3-DB44-8862-300E65A08C5E}"/>
              </a:ext>
            </a:extLst>
          </p:cNvPr>
          <p:cNvPicPr>
            <a:picLocks noChangeAspect="1"/>
          </p:cNvPicPr>
          <p:nvPr/>
        </p:nvPicPr>
        <p:blipFill rotWithShape="1">
          <a:blip r:embed="rId2"/>
          <a:srcRect r="6368"/>
          <a:stretch/>
        </p:blipFill>
        <p:spPr>
          <a:xfrm>
            <a:off x="2198891" y="27437"/>
            <a:ext cx="9993110" cy="6225082"/>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181596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F750059-6E2C-064F-8151-F0DA596B7F5A}"/>
              </a:ext>
            </a:extLst>
          </p:cNvPr>
          <p:cNvSpPr txBox="1">
            <a:spLocks/>
          </p:cNvSpPr>
          <p:nvPr/>
        </p:nvSpPr>
        <p:spPr>
          <a:xfrm>
            <a:off x="886404" y="2349604"/>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Balancing Assembly &amp; Disassembly</a:t>
            </a:r>
          </a:p>
        </p:txBody>
      </p:sp>
      <p:sp>
        <p:nvSpPr>
          <p:cNvPr id="9" name="Content Placeholder 2">
            <a:extLst>
              <a:ext uri="{FF2B5EF4-FFF2-40B4-BE49-F238E27FC236}">
                <a16:creationId xmlns:a16="http://schemas.microsoft.com/office/drawing/2014/main" id="{5F038677-F23F-A943-8FF6-3568D4C933AE}"/>
              </a:ext>
            </a:extLst>
          </p:cNvPr>
          <p:cNvSpPr txBox="1">
            <a:spLocks/>
          </p:cNvSpPr>
          <p:nvPr/>
        </p:nvSpPr>
        <p:spPr>
          <a:xfrm>
            <a:off x="4878674" y="5606092"/>
            <a:ext cx="7117517" cy="80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If we want size control, the disassembly rate must grow with length!</a:t>
            </a:r>
            <a:endParaRPr lang="en-US" dirty="0"/>
          </a:p>
        </p:txBody>
      </p:sp>
      <p:cxnSp>
        <p:nvCxnSpPr>
          <p:cNvPr id="11" name="Straight Arrow Connector 10">
            <a:extLst>
              <a:ext uri="{FF2B5EF4-FFF2-40B4-BE49-F238E27FC236}">
                <a16:creationId xmlns:a16="http://schemas.microsoft.com/office/drawing/2014/main" id="{D30B0C5B-E74F-D14F-8770-AA71B8781BC7}"/>
              </a:ext>
            </a:extLst>
          </p:cNvPr>
          <p:cNvCxnSpPr>
            <a:cxnSpLocks/>
          </p:cNvCxnSpPr>
          <p:nvPr/>
        </p:nvCxnSpPr>
        <p:spPr>
          <a:xfrm flipV="1">
            <a:off x="5324415" y="1845914"/>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005AC-0CB8-C04B-942C-A1FCFD8431E0}"/>
              </a:ext>
            </a:extLst>
          </p:cNvPr>
          <p:cNvCxnSpPr>
            <a:cxnSpLocks/>
          </p:cNvCxnSpPr>
          <p:nvPr/>
        </p:nvCxnSpPr>
        <p:spPr>
          <a:xfrm>
            <a:off x="5324415" y="4436714"/>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2D42E90-9E6C-3C4E-9007-804D85D844D1}"/>
              </a:ext>
            </a:extLst>
          </p:cNvPr>
          <p:cNvSpPr/>
          <p:nvPr/>
        </p:nvSpPr>
        <p:spPr>
          <a:xfrm rot="11739008">
            <a:off x="5218390" y="871813"/>
            <a:ext cx="4784048" cy="3518238"/>
          </a:xfrm>
          <a:prstGeom prst="arc">
            <a:avLst>
              <a:gd name="adj1" fmla="val 16200000"/>
              <a:gd name="adj2" fmla="val 20255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5" name="Arc 14">
            <a:extLst>
              <a:ext uri="{FF2B5EF4-FFF2-40B4-BE49-F238E27FC236}">
                <a16:creationId xmlns:a16="http://schemas.microsoft.com/office/drawing/2014/main" id="{4A049110-CB4D-E149-9740-98E97C675B38}"/>
              </a:ext>
            </a:extLst>
          </p:cNvPr>
          <p:cNvSpPr/>
          <p:nvPr/>
        </p:nvSpPr>
        <p:spPr>
          <a:xfrm rot="5400000">
            <a:off x="3609915" y="817214"/>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cxnSp>
        <p:nvCxnSpPr>
          <p:cNvPr id="16" name="Straight Connector 15">
            <a:extLst>
              <a:ext uri="{FF2B5EF4-FFF2-40B4-BE49-F238E27FC236}">
                <a16:creationId xmlns:a16="http://schemas.microsoft.com/office/drawing/2014/main" id="{118E59EE-22AD-0343-A716-9D722B1CF43D}"/>
              </a:ext>
            </a:extLst>
          </p:cNvPr>
          <p:cNvCxnSpPr>
            <a:cxnSpLocks/>
          </p:cNvCxnSpPr>
          <p:nvPr/>
        </p:nvCxnSpPr>
        <p:spPr>
          <a:xfrm>
            <a:off x="6543615" y="4055714"/>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191952-FE8A-8D4A-BD8E-2999A3E60109}"/>
              </a:ext>
            </a:extLst>
          </p:cNvPr>
          <p:cNvSpPr txBox="1"/>
          <p:nvPr/>
        </p:nvSpPr>
        <p:spPr>
          <a:xfrm>
            <a:off x="6391215" y="4512914"/>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18" name="TextBox 17">
            <a:extLst>
              <a:ext uri="{FF2B5EF4-FFF2-40B4-BE49-F238E27FC236}">
                <a16:creationId xmlns:a16="http://schemas.microsoft.com/office/drawing/2014/main" id="{B7F81C97-DCBC-AF40-92AF-07ED3D360B49}"/>
              </a:ext>
            </a:extLst>
          </p:cNvPr>
          <p:cNvSpPr txBox="1"/>
          <p:nvPr/>
        </p:nvSpPr>
        <p:spPr>
          <a:xfrm>
            <a:off x="5564474" y="2912714"/>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19" name="TextBox 18">
            <a:extLst>
              <a:ext uri="{FF2B5EF4-FFF2-40B4-BE49-F238E27FC236}">
                <a16:creationId xmlns:a16="http://schemas.microsoft.com/office/drawing/2014/main" id="{19742CB4-DDF3-DE47-BA31-A8BFB389CEE3}"/>
              </a:ext>
            </a:extLst>
          </p:cNvPr>
          <p:cNvSpPr txBox="1"/>
          <p:nvPr/>
        </p:nvSpPr>
        <p:spPr>
          <a:xfrm>
            <a:off x="7238962" y="298192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0" name="TextBox 19">
            <a:extLst>
              <a:ext uri="{FF2B5EF4-FFF2-40B4-BE49-F238E27FC236}">
                <a16:creationId xmlns:a16="http://schemas.microsoft.com/office/drawing/2014/main" id="{E3EE941E-D3F0-F34D-B9C1-BE129338D9C0}"/>
              </a:ext>
            </a:extLst>
          </p:cNvPr>
          <p:cNvSpPr txBox="1"/>
          <p:nvPr/>
        </p:nvSpPr>
        <p:spPr>
          <a:xfrm rot="16200000">
            <a:off x="4759314" y="30149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1" name="TextBox 20">
            <a:extLst>
              <a:ext uri="{FF2B5EF4-FFF2-40B4-BE49-F238E27FC236}">
                <a16:creationId xmlns:a16="http://schemas.microsoft.com/office/drawing/2014/main" id="{3E9DD947-A700-8349-B8BA-3F12C09C8F78}"/>
              </a:ext>
            </a:extLst>
          </p:cNvPr>
          <p:cNvSpPr txBox="1"/>
          <p:nvPr/>
        </p:nvSpPr>
        <p:spPr>
          <a:xfrm>
            <a:off x="7223992" y="4436714"/>
            <a:ext cx="824008" cy="369332"/>
          </a:xfrm>
          <a:prstGeom prst="rect">
            <a:avLst/>
          </a:prstGeom>
          <a:noFill/>
        </p:spPr>
        <p:txBody>
          <a:bodyPr wrap="square" rtlCol="0">
            <a:spAutoFit/>
          </a:bodyPr>
          <a:lstStyle/>
          <a:p>
            <a:r>
              <a:rPr lang="en-US" dirty="0">
                <a:solidFill>
                  <a:prstClr val="black"/>
                </a:solidFill>
                <a:latin typeface="Calibri"/>
              </a:rPr>
              <a:t>Length</a:t>
            </a:r>
          </a:p>
        </p:txBody>
      </p:sp>
      <p:cxnSp>
        <p:nvCxnSpPr>
          <p:cNvPr id="22" name="Straight Arrow Connector 21">
            <a:extLst>
              <a:ext uri="{FF2B5EF4-FFF2-40B4-BE49-F238E27FC236}">
                <a16:creationId xmlns:a16="http://schemas.microsoft.com/office/drawing/2014/main" id="{14ACFE4E-4633-E844-B047-486B7C893F82}"/>
              </a:ext>
            </a:extLst>
          </p:cNvPr>
          <p:cNvCxnSpPr>
            <a:cxnSpLocks/>
          </p:cNvCxnSpPr>
          <p:nvPr/>
        </p:nvCxnSpPr>
        <p:spPr>
          <a:xfrm flipV="1">
            <a:off x="8858216" y="1828800"/>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CBA4E-9CF6-3C46-A492-A67176B12C8B}"/>
              </a:ext>
            </a:extLst>
          </p:cNvPr>
          <p:cNvCxnSpPr>
            <a:cxnSpLocks/>
          </p:cNvCxnSpPr>
          <p:nvPr/>
        </p:nvCxnSpPr>
        <p:spPr>
          <a:xfrm>
            <a:off x="8858216" y="4419600"/>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9CFE69-1191-5D43-A8AF-62281BA61382}"/>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29D730-4DCD-3F44-B699-459DE12D9557}"/>
              </a:ext>
            </a:extLst>
          </p:cNvPr>
          <p:cNvSpPr txBox="1"/>
          <p:nvPr/>
        </p:nvSpPr>
        <p:spPr>
          <a:xfrm>
            <a:off x="9925016" y="4495800"/>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26" name="TextBox 25">
            <a:extLst>
              <a:ext uri="{FF2B5EF4-FFF2-40B4-BE49-F238E27FC236}">
                <a16:creationId xmlns:a16="http://schemas.microsoft.com/office/drawing/2014/main" id="{49EFA4CC-94EB-744E-A026-1CE900306033}"/>
              </a:ext>
            </a:extLst>
          </p:cNvPr>
          <p:cNvSpPr txBox="1"/>
          <p:nvPr/>
        </p:nvSpPr>
        <p:spPr>
          <a:xfrm>
            <a:off x="9098275" y="289560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7" name="TextBox 26">
            <a:extLst>
              <a:ext uri="{FF2B5EF4-FFF2-40B4-BE49-F238E27FC236}">
                <a16:creationId xmlns:a16="http://schemas.microsoft.com/office/drawing/2014/main" id="{42A8BBFA-C21C-A94D-AEF3-D335B63CB5FD}"/>
              </a:ext>
            </a:extLst>
          </p:cNvPr>
          <p:cNvSpPr txBox="1"/>
          <p:nvPr/>
        </p:nvSpPr>
        <p:spPr>
          <a:xfrm>
            <a:off x="10799906" y="2895600"/>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28" name="TextBox 27">
            <a:extLst>
              <a:ext uri="{FF2B5EF4-FFF2-40B4-BE49-F238E27FC236}">
                <a16:creationId xmlns:a16="http://schemas.microsoft.com/office/drawing/2014/main" id="{3C212026-3AF9-A74B-A0B1-06A9B8D4DFE0}"/>
              </a:ext>
            </a:extLst>
          </p:cNvPr>
          <p:cNvSpPr txBox="1"/>
          <p:nvPr/>
        </p:nvSpPr>
        <p:spPr>
          <a:xfrm rot="16200000">
            <a:off x="8281656" y="28625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9" name="TextBox 28">
            <a:extLst>
              <a:ext uri="{FF2B5EF4-FFF2-40B4-BE49-F238E27FC236}">
                <a16:creationId xmlns:a16="http://schemas.microsoft.com/office/drawing/2014/main" id="{EF341F42-3B3D-3B44-9251-FC6734178133}"/>
              </a:ext>
            </a:extLst>
          </p:cNvPr>
          <p:cNvSpPr txBox="1"/>
          <p:nvPr/>
        </p:nvSpPr>
        <p:spPr>
          <a:xfrm>
            <a:off x="10566024" y="4492978"/>
            <a:ext cx="824008" cy="369332"/>
          </a:xfrm>
          <a:prstGeom prst="rect">
            <a:avLst/>
          </a:prstGeom>
          <a:noFill/>
        </p:spPr>
        <p:txBody>
          <a:bodyPr wrap="square" rtlCol="0">
            <a:spAutoFit/>
          </a:bodyPr>
          <a:lstStyle/>
          <a:p>
            <a:r>
              <a:rPr lang="en-US" dirty="0">
                <a:solidFill>
                  <a:prstClr val="black"/>
                </a:solidFill>
                <a:latin typeface="Calibri"/>
              </a:rPr>
              <a:t>Length</a:t>
            </a:r>
          </a:p>
        </p:txBody>
      </p:sp>
      <p:sp>
        <p:nvSpPr>
          <p:cNvPr id="30" name="Arc 29">
            <a:extLst>
              <a:ext uri="{FF2B5EF4-FFF2-40B4-BE49-F238E27FC236}">
                <a16:creationId xmlns:a16="http://schemas.microsoft.com/office/drawing/2014/main" id="{C318E0F8-81A3-AB40-A4A3-23A23EA0510B}"/>
              </a:ext>
            </a:extLst>
          </p:cNvPr>
          <p:cNvSpPr/>
          <p:nvPr/>
        </p:nvSpPr>
        <p:spPr>
          <a:xfrm rot="5400000">
            <a:off x="7178406" y="787149"/>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1" name="Oval 30">
            <a:extLst>
              <a:ext uri="{FF2B5EF4-FFF2-40B4-BE49-F238E27FC236}">
                <a16:creationId xmlns:a16="http://schemas.microsoft.com/office/drawing/2014/main" id="{063C6B59-E9B3-DA4F-9C27-F14029C499C1}"/>
              </a:ext>
            </a:extLst>
          </p:cNvPr>
          <p:cNvSpPr/>
          <p:nvPr/>
        </p:nvSpPr>
        <p:spPr>
          <a:xfrm>
            <a:off x="6467415" y="436051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id="{A023F2FE-6017-174D-88DB-DFF9BCFEEDEC}"/>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Isosceles Triangle 37">
            <a:extLst>
              <a:ext uri="{FF2B5EF4-FFF2-40B4-BE49-F238E27FC236}">
                <a16:creationId xmlns:a16="http://schemas.microsoft.com/office/drawing/2014/main" id="{AD3308CA-717F-7740-A967-B5A86A0A49DA}"/>
              </a:ext>
            </a:extLst>
          </p:cNvPr>
          <p:cNvSpPr/>
          <p:nvPr/>
        </p:nvSpPr>
        <p:spPr>
          <a:xfrm rot="5400000">
            <a:off x="6766439" y="436629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Isosceles Triangle 38">
            <a:extLst>
              <a:ext uri="{FF2B5EF4-FFF2-40B4-BE49-F238E27FC236}">
                <a16:creationId xmlns:a16="http://schemas.microsoft.com/office/drawing/2014/main" id="{9B86E7CE-FF02-2E41-8AD6-D1705B60C5C8}"/>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Isosceles Triangle 40">
            <a:extLst>
              <a:ext uri="{FF2B5EF4-FFF2-40B4-BE49-F238E27FC236}">
                <a16:creationId xmlns:a16="http://schemas.microsoft.com/office/drawing/2014/main" id="{1287FBD8-8F15-D745-B721-9126852BCAE5}"/>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Isosceles Triangle 41">
            <a:extLst>
              <a:ext uri="{FF2B5EF4-FFF2-40B4-BE49-F238E27FC236}">
                <a16:creationId xmlns:a16="http://schemas.microsoft.com/office/drawing/2014/main" id="{42F5D752-A494-814A-9073-875267507BE7}"/>
              </a:ext>
            </a:extLst>
          </p:cNvPr>
          <p:cNvSpPr/>
          <p:nvPr/>
        </p:nvSpPr>
        <p:spPr>
          <a:xfrm rot="16320000">
            <a:off x="6157427" y="4369166"/>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a:extLst>
              <a:ext uri="{FF2B5EF4-FFF2-40B4-BE49-F238E27FC236}">
                <a16:creationId xmlns:a16="http://schemas.microsoft.com/office/drawing/2014/main" id="{C274E93A-7530-5349-8740-85BB66FF7BEA}"/>
              </a:ext>
            </a:extLst>
          </p:cNvPr>
          <p:cNvSpPr txBox="1"/>
          <p:nvPr/>
        </p:nvSpPr>
        <p:spPr>
          <a:xfrm>
            <a:off x="6062332" y="1238359"/>
            <a:ext cx="1109599" cy="369332"/>
          </a:xfrm>
          <a:prstGeom prst="rect">
            <a:avLst/>
          </a:prstGeom>
          <a:noFill/>
        </p:spPr>
        <p:txBody>
          <a:bodyPr wrap="square" rtlCol="0">
            <a:spAutoFit/>
          </a:bodyPr>
          <a:lstStyle/>
          <a:p>
            <a:r>
              <a:rPr lang="en-US" b="1" dirty="0">
                <a:solidFill>
                  <a:prstClr val="black"/>
                </a:solidFill>
                <a:latin typeface="Calibri"/>
              </a:rPr>
              <a:t>Unstable!</a:t>
            </a:r>
          </a:p>
        </p:txBody>
      </p:sp>
      <p:sp>
        <p:nvSpPr>
          <p:cNvPr id="38" name="TextBox 37">
            <a:extLst>
              <a:ext uri="{FF2B5EF4-FFF2-40B4-BE49-F238E27FC236}">
                <a16:creationId xmlns:a16="http://schemas.microsoft.com/office/drawing/2014/main" id="{4AF77A98-250A-B540-AA24-873DC97141FC}"/>
              </a:ext>
            </a:extLst>
          </p:cNvPr>
          <p:cNvSpPr txBox="1"/>
          <p:nvPr/>
        </p:nvSpPr>
        <p:spPr>
          <a:xfrm>
            <a:off x="9988537" y="1186133"/>
            <a:ext cx="855683" cy="369332"/>
          </a:xfrm>
          <a:prstGeom prst="rect">
            <a:avLst/>
          </a:prstGeom>
          <a:noFill/>
        </p:spPr>
        <p:txBody>
          <a:bodyPr wrap="square" rtlCol="0">
            <a:spAutoFit/>
          </a:bodyPr>
          <a:lstStyle/>
          <a:p>
            <a:r>
              <a:rPr lang="en-US" b="1" dirty="0">
                <a:solidFill>
                  <a:prstClr val="black"/>
                </a:solidFill>
                <a:latin typeface="Calibri"/>
              </a:rPr>
              <a:t>Stable!</a:t>
            </a:r>
          </a:p>
        </p:txBody>
      </p:sp>
      <p:sp>
        <p:nvSpPr>
          <p:cNvPr id="39" name="TextBox 38">
            <a:extLst>
              <a:ext uri="{FF2B5EF4-FFF2-40B4-BE49-F238E27FC236}">
                <a16:creationId xmlns:a16="http://schemas.microsoft.com/office/drawing/2014/main" id="{7EE65CDA-F54D-8246-946B-574641F83EFE}"/>
              </a:ext>
            </a:extLst>
          </p:cNvPr>
          <p:cNvSpPr txBox="1"/>
          <p:nvPr/>
        </p:nvSpPr>
        <p:spPr>
          <a:xfrm>
            <a:off x="8906085" y="2600867"/>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0" name="TextBox 39">
            <a:extLst>
              <a:ext uri="{FF2B5EF4-FFF2-40B4-BE49-F238E27FC236}">
                <a16:creationId xmlns:a16="http://schemas.microsoft.com/office/drawing/2014/main" id="{26AADAEE-E96B-FD41-80E9-C91B78309412}"/>
              </a:ext>
            </a:extLst>
          </p:cNvPr>
          <p:cNvSpPr txBox="1"/>
          <p:nvPr/>
        </p:nvSpPr>
        <p:spPr>
          <a:xfrm>
            <a:off x="10807036" y="2602468"/>
            <a:ext cx="1391728" cy="369332"/>
          </a:xfrm>
          <a:prstGeom prst="rect">
            <a:avLst/>
          </a:prstGeom>
          <a:noFill/>
        </p:spPr>
        <p:txBody>
          <a:bodyPr wrap="square" rtlCol="0">
            <a:spAutoFit/>
          </a:bodyPr>
          <a:lstStyle/>
          <a:p>
            <a:r>
              <a:rPr lang="en-US" dirty="0">
                <a:solidFill>
                  <a:prstClr val="black"/>
                </a:solidFill>
                <a:latin typeface="Calibri"/>
              </a:rPr>
              <a:t>Disassembly </a:t>
            </a:r>
          </a:p>
        </p:txBody>
      </p:sp>
      <p:sp>
        <p:nvSpPr>
          <p:cNvPr id="41" name="TextBox 40">
            <a:extLst>
              <a:ext uri="{FF2B5EF4-FFF2-40B4-BE49-F238E27FC236}">
                <a16:creationId xmlns:a16="http://schemas.microsoft.com/office/drawing/2014/main" id="{78DCAEBC-D7DA-9C41-9E72-8C1348A68512}"/>
              </a:ext>
            </a:extLst>
          </p:cNvPr>
          <p:cNvSpPr txBox="1"/>
          <p:nvPr/>
        </p:nvSpPr>
        <p:spPr>
          <a:xfrm>
            <a:off x="7030631" y="2555116"/>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2" name="TextBox 41">
            <a:extLst>
              <a:ext uri="{FF2B5EF4-FFF2-40B4-BE49-F238E27FC236}">
                <a16:creationId xmlns:a16="http://schemas.microsoft.com/office/drawing/2014/main" id="{91F77157-588A-BA47-95E4-35BD0CC1EC18}"/>
              </a:ext>
            </a:extLst>
          </p:cNvPr>
          <p:cNvSpPr txBox="1"/>
          <p:nvPr/>
        </p:nvSpPr>
        <p:spPr>
          <a:xfrm>
            <a:off x="5394634" y="2438656"/>
            <a:ext cx="1391728" cy="369332"/>
          </a:xfrm>
          <a:prstGeom prst="rect">
            <a:avLst/>
          </a:prstGeom>
          <a:noFill/>
        </p:spPr>
        <p:txBody>
          <a:bodyPr wrap="square" rtlCol="0">
            <a:spAutoFit/>
          </a:bodyPr>
          <a:lstStyle/>
          <a:p>
            <a:r>
              <a:rPr lang="en-US" dirty="0">
                <a:solidFill>
                  <a:prstClr val="black"/>
                </a:solidFill>
                <a:latin typeface="Calibri"/>
              </a:rPr>
              <a:t>Disassembly </a:t>
            </a:r>
          </a:p>
        </p:txBody>
      </p:sp>
    </p:spTree>
    <p:extLst>
      <p:ext uri="{BB962C8B-B14F-4D97-AF65-F5344CB8AC3E}">
        <p14:creationId xmlns:p14="http://schemas.microsoft.com/office/powerpoint/2010/main" val="2835047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200A-6976-2643-B1AA-9D0BAF27B6E8}"/>
              </a:ext>
            </a:extLst>
          </p:cNvPr>
          <p:cNvSpPr>
            <a:spLocks noGrp="1"/>
          </p:cNvSpPr>
          <p:nvPr>
            <p:ph type="title"/>
          </p:nvPr>
        </p:nvSpPr>
        <p:spPr/>
        <p:txBody>
          <a:bodyPr/>
          <a:lstStyle/>
          <a:p>
            <a:r>
              <a:rPr lang="en-US" dirty="0"/>
              <a:t>6/23/20 Meeting (Jane, </a:t>
            </a:r>
            <a:r>
              <a:rPr lang="en-US" dirty="0" err="1"/>
              <a:t>Lishi</a:t>
            </a:r>
            <a:r>
              <a:rPr lang="en-US" dirty="0"/>
              <a:t>, Lena)</a:t>
            </a:r>
          </a:p>
        </p:txBody>
      </p:sp>
      <p:sp>
        <p:nvSpPr>
          <p:cNvPr id="3" name="Content Placeholder 2">
            <a:extLst>
              <a:ext uri="{FF2B5EF4-FFF2-40B4-BE49-F238E27FC236}">
                <a16:creationId xmlns:a16="http://schemas.microsoft.com/office/drawing/2014/main" id="{8F422F71-984D-2F4B-BE7E-99F6036BF634}"/>
              </a:ext>
            </a:extLst>
          </p:cNvPr>
          <p:cNvSpPr>
            <a:spLocks noGrp="1"/>
          </p:cNvSpPr>
          <p:nvPr>
            <p:ph idx="1"/>
          </p:nvPr>
        </p:nvSpPr>
        <p:spPr>
          <a:xfrm>
            <a:off x="838200" y="1825625"/>
            <a:ext cx="10515600" cy="4667250"/>
          </a:xfrm>
        </p:spPr>
        <p:txBody>
          <a:bodyPr>
            <a:normAutofit fontScale="92500"/>
          </a:bodyPr>
          <a:lstStyle/>
          <a:p>
            <a:r>
              <a:rPr lang="en-US" dirty="0"/>
              <a:t>Follow up with Shashank’s research</a:t>
            </a:r>
          </a:p>
          <a:p>
            <a:r>
              <a:rPr lang="en-US" dirty="0"/>
              <a:t>Distributions</a:t>
            </a:r>
          </a:p>
          <a:p>
            <a:r>
              <a:rPr lang="en-US" dirty="0"/>
              <a:t>1D Diffusion is only helpful when  3D Diffusion Time&gt;&gt;1D Diffusion Time</a:t>
            </a:r>
          </a:p>
          <a:p>
            <a:r>
              <a:rPr lang="en-US" dirty="0"/>
              <a:t>Consider adding a rate at which proteins fall off naturally (not at the end)</a:t>
            </a:r>
          </a:p>
          <a:p>
            <a:r>
              <a:rPr lang="en-US" dirty="0"/>
              <a:t>Look at what happens when the number of free proteins stays constant</a:t>
            </a:r>
          </a:p>
          <a:p>
            <a:pPr lvl="1"/>
            <a:r>
              <a:rPr lang="en-US" dirty="0"/>
              <a:t>Jane says this is more applicable to physical scenarios– but wouldn’t this only be true when the concentration is very high</a:t>
            </a:r>
          </a:p>
          <a:p>
            <a:pPr lvl="2"/>
            <a:r>
              <a:rPr lang="en-US" dirty="0"/>
              <a:t>In reality, the concentration is likely very high, but it seems like our tests for low concentrations wouldn’t be accurate</a:t>
            </a:r>
          </a:p>
          <a:p>
            <a:pPr lvl="3"/>
            <a:r>
              <a:rPr lang="en-US" dirty="0"/>
              <a:t>Length control seems like it’s only possible at low concentrations when the filament starts empty</a:t>
            </a:r>
          </a:p>
        </p:txBody>
      </p:sp>
    </p:spTree>
    <p:extLst>
      <p:ext uri="{BB962C8B-B14F-4D97-AF65-F5344CB8AC3E}">
        <p14:creationId xmlns:p14="http://schemas.microsoft.com/office/powerpoint/2010/main" val="31856932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299C-E876-ED4F-B646-91E6015EDE62}"/>
              </a:ext>
            </a:extLst>
          </p:cNvPr>
          <p:cNvSpPr>
            <a:spLocks noGrp="1"/>
          </p:cNvSpPr>
          <p:nvPr>
            <p:ph type="title"/>
          </p:nvPr>
        </p:nvSpPr>
        <p:spPr/>
        <p:txBody>
          <a:bodyPr/>
          <a:lstStyle/>
          <a:p>
            <a:r>
              <a:rPr lang="en-US" dirty="0"/>
              <a:t>Scenarios To Consider</a:t>
            </a:r>
          </a:p>
        </p:txBody>
      </p:sp>
      <p:sp>
        <p:nvSpPr>
          <p:cNvPr id="4" name="Content Placeholder 2">
            <a:extLst>
              <a:ext uri="{FF2B5EF4-FFF2-40B4-BE49-F238E27FC236}">
                <a16:creationId xmlns:a16="http://schemas.microsoft.com/office/drawing/2014/main" id="{F17904C8-D8BC-404E-B185-3DBBA5CFB806}"/>
              </a:ext>
            </a:extLst>
          </p:cNvPr>
          <p:cNvSpPr txBox="1">
            <a:spLocks/>
          </p:cNvSpPr>
          <p:nvPr/>
        </p:nvSpPr>
        <p:spPr>
          <a:xfrm>
            <a:off x="838200" y="18421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 things to consider:</a:t>
            </a:r>
          </a:p>
          <a:p>
            <a:pPr lvl="1"/>
            <a:r>
              <a:rPr lang="en-US" dirty="0"/>
              <a:t>One vs. two sided</a:t>
            </a:r>
          </a:p>
          <a:p>
            <a:pPr lvl="1"/>
            <a:r>
              <a:rPr lang="en-US" dirty="0"/>
              <a:t>Whether bound proteins deplete free proteins</a:t>
            </a:r>
          </a:p>
          <a:p>
            <a:pPr lvl="1"/>
            <a:r>
              <a:rPr lang="en-US" dirty="0"/>
              <a:t>Whether proteins re-join pool after depolymerizing</a:t>
            </a:r>
          </a:p>
          <a:p>
            <a:pPr lvl="2"/>
            <a:r>
              <a:rPr lang="en-US" dirty="0"/>
              <a:t>Are they more likely to re-bind at the end? (Gradient)</a:t>
            </a:r>
          </a:p>
          <a:p>
            <a:pPr lvl="3"/>
            <a:r>
              <a:rPr lang="en-US" dirty="0"/>
              <a:t>Could a gradient help length control?</a:t>
            </a:r>
          </a:p>
          <a:p>
            <a:pPr lvl="1"/>
            <a:r>
              <a:rPr lang="en-US" dirty="0"/>
              <a:t>Proteins falling off without reaching the end</a:t>
            </a:r>
          </a:p>
          <a:p>
            <a:pPr lvl="1"/>
            <a:r>
              <a:rPr lang="en-US" dirty="0"/>
              <a:t>Whether proteins can occupy/ land on the same filament</a:t>
            </a:r>
          </a:p>
          <a:p>
            <a:pPr lvl="1"/>
            <a:r>
              <a:rPr lang="en-US" dirty="0"/>
              <a:t>Whether making </a:t>
            </a:r>
            <a:r>
              <a:rPr lang="en-US" dirty="0" err="1"/>
              <a:t>kOff</a:t>
            </a:r>
            <a:r>
              <a:rPr lang="en-US" dirty="0"/>
              <a:t> less likely (multiple proteins can be on end, being on end doesn’t guarantee depolymerization, making </a:t>
            </a:r>
            <a:r>
              <a:rPr lang="en-US" dirty="0" err="1"/>
              <a:t>k’off</a:t>
            </a:r>
            <a:r>
              <a:rPr lang="en-US" dirty="0"/>
              <a:t> smaller, etc.)</a:t>
            </a:r>
          </a:p>
          <a:p>
            <a:pPr lvl="1"/>
            <a:endParaRPr lang="en-US" dirty="0"/>
          </a:p>
        </p:txBody>
      </p:sp>
    </p:spTree>
    <p:extLst>
      <p:ext uri="{BB962C8B-B14F-4D97-AF65-F5344CB8AC3E}">
        <p14:creationId xmlns:p14="http://schemas.microsoft.com/office/powerpoint/2010/main" val="1295625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9AFA-C15B-A443-9863-A2B6ADB47476}"/>
              </a:ext>
            </a:extLst>
          </p:cNvPr>
          <p:cNvSpPr>
            <a:spLocks noGrp="1"/>
          </p:cNvSpPr>
          <p:nvPr>
            <p:ph type="title"/>
          </p:nvPr>
        </p:nvSpPr>
        <p:spPr/>
        <p:txBody>
          <a:bodyPr/>
          <a:lstStyle/>
          <a:p>
            <a:r>
              <a:rPr lang="en-US" dirty="0"/>
              <a:t>What to Do Next?</a:t>
            </a:r>
          </a:p>
        </p:txBody>
      </p:sp>
      <p:sp>
        <p:nvSpPr>
          <p:cNvPr id="3" name="Content Placeholder 2">
            <a:extLst>
              <a:ext uri="{FF2B5EF4-FFF2-40B4-BE49-F238E27FC236}">
                <a16:creationId xmlns:a16="http://schemas.microsoft.com/office/drawing/2014/main" id="{EC449DAA-AF6B-9D47-A688-DB335BB60A96}"/>
              </a:ext>
            </a:extLst>
          </p:cNvPr>
          <p:cNvSpPr>
            <a:spLocks noGrp="1"/>
          </p:cNvSpPr>
          <p:nvPr>
            <p:ph idx="1"/>
          </p:nvPr>
        </p:nvSpPr>
        <p:spPr/>
        <p:txBody>
          <a:bodyPr/>
          <a:lstStyle/>
          <a:p>
            <a:r>
              <a:rPr lang="en-US" dirty="0"/>
              <a:t>Make visual graph of protein positions on shrinking filament</a:t>
            </a:r>
          </a:p>
          <a:p>
            <a:r>
              <a:rPr lang="en-US" dirty="0"/>
              <a:t>Look at situations where Starting Length &gt;&gt; Concentration</a:t>
            </a:r>
          </a:p>
          <a:p>
            <a:r>
              <a:rPr lang="en-US" dirty="0"/>
              <a:t>Choose what direction to go in (see previous slide)</a:t>
            </a:r>
          </a:p>
        </p:txBody>
      </p:sp>
    </p:spTree>
    <p:extLst>
      <p:ext uri="{BB962C8B-B14F-4D97-AF65-F5344CB8AC3E}">
        <p14:creationId xmlns:p14="http://schemas.microsoft.com/office/powerpoint/2010/main" val="35115375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4A86-1B6F-8D40-AEEC-8CD91BBB0499}"/>
              </a:ext>
            </a:extLst>
          </p:cNvPr>
          <p:cNvSpPr>
            <a:spLocks noGrp="1"/>
          </p:cNvSpPr>
          <p:nvPr>
            <p:ph type="title"/>
          </p:nvPr>
        </p:nvSpPr>
        <p:spPr/>
        <p:txBody>
          <a:bodyPr/>
          <a:lstStyle/>
          <a:p>
            <a:r>
              <a:rPr lang="en-US" dirty="0"/>
              <a:t>6/24/20 Meeting (</a:t>
            </a:r>
            <a:r>
              <a:rPr lang="en-US" dirty="0" err="1"/>
              <a:t>Lishi</a:t>
            </a:r>
            <a:r>
              <a:rPr lang="en-US" dirty="0"/>
              <a:t>, Lena)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74756C-3749-0F4B-9C8A-92FA8E73117C}"/>
                  </a:ext>
                </a:extLst>
              </p:cNvPr>
              <p:cNvSpPr>
                <a:spLocks noGrp="1"/>
              </p:cNvSpPr>
              <p:nvPr>
                <p:ph idx="1"/>
              </p:nvPr>
            </p:nvSpPr>
            <p:spPr/>
            <p:txBody>
              <a:bodyPr>
                <a:normAutofit fontScale="92500" lnSpcReduction="20000"/>
              </a:bodyPr>
              <a:lstStyle/>
              <a:p>
                <a:r>
                  <a:rPr lang="en-US" dirty="0"/>
                  <a:t>Talk about yesterday’s meeting/ best ways to be prepared &amp; make slides</a:t>
                </a:r>
              </a:p>
              <a:p>
                <a:r>
                  <a:rPr lang="en-US" dirty="0"/>
                  <a:t>Discuss/summarize what we covered yesterday</a:t>
                </a:r>
              </a:p>
              <a:p>
                <a:r>
                  <a:rPr lang="en-US" dirty="0"/>
                  <a:t>Talk about new focus/direction</a:t>
                </a:r>
              </a:p>
              <a:p>
                <a:r>
                  <a:rPr lang="en-US" dirty="0"/>
                  <a:t>Next steps/To-Do List</a:t>
                </a:r>
              </a:p>
              <a:p>
                <a:pPr lvl="1"/>
                <a:r>
                  <a:rPr lang="en-US" dirty="0"/>
                  <a:t>Make version of current simulation where conc(free motors) is consistent</a:t>
                </a:r>
              </a:p>
              <a:p>
                <a:pPr lvl="2"/>
                <a:r>
                  <a:rPr lang="en-US" dirty="0"/>
                  <a:t>Kon does not depend on number of free proteins </a:t>
                </a:r>
                <a14:m>
                  <m:oMath xmlns:m="http://schemas.openxmlformats.org/officeDocument/2006/math">
                    <m:r>
                      <a:rPr lang="en-US" i="1">
                        <a:latin typeface="Cambria Math" panose="02040503050406030204" pitchFamily="18" charset="0"/>
                      </a:rPr>
                      <m:t>𝑘𝑂𝑛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r>
                      <a:rPr lang="en-US" i="1">
                        <a:latin typeface="Cambria Math" panose="02040503050406030204" pitchFamily="18" charset="0"/>
                      </a:rPr>
                      <m:t>𝑜𝑛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𝑚𝑜𝑛𝑜𝑚𝑒𝑟𝑠</m:t>
                        </m:r>
                      </m:e>
                    </m:d>
                  </m:oMath>
                </a14:m>
                <a:endParaRPr lang="en-US" dirty="0"/>
              </a:p>
              <a:p>
                <a:pPr lvl="2"/>
                <a:r>
                  <a:rPr lang="en-US" dirty="0"/>
                  <a:t>Plot length vs. time graph with number of motors (same length, different number of proteins), plot disassembly rate vs length. Do the same for keeping number of proteins the same and changing the length</a:t>
                </a:r>
              </a:p>
              <a:p>
                <a:pPr lvl="1"/>
                <a:r>
                  <a:rPr lang="en-US" dirty="0"/>
                  <a:t>Have a </a:t>
                </a:r>
                <a:r>
                  <a:rPr lang="en-US" dirty="0" err="1"/>
                  <a:t>kOff</a:t>
                </a:r>
                <a:r>
                  <a:rPr lang="en-US" dirty="0"/>
                  <a:t> where you can fall off anywhere / not guaranteed to fall off once it reaches end</a:t>
                </a:r>
              </a:p>
              <a:p>
                <a:pPr lvl="1"/>
                <a:r>
                  <a:rPr lang="en-US" dirty="0"/>
                  <a:t>Visual length/time/position of motors</a:t>
                </a:r>
              </a:p>
              <a:p>
                <a:pPr lvl="1"/>
                <a:r>
                  <a:rPr lang="en-US" dirty="0"/>
                  <a:t>Do two sided version of code</a:t>
                </a:r>
              </a:p>
            </p:txBody>
          </p:sp>
        </mc:Choice>
        <mc:Fallback xmlns="">
          <p:sp>
            <p:nvSpPr>
              <p:cNvPr id="3" name="Content Placeholder 2">
                <a:extLst>
                  <a:ext uri="{FF2B5EF4-FFF2-40B4-BE49-F238E27FC236}">
                    <a16:creationId xmlns:a16="http://schemas.microsoft.com/office/drawing/2014/main" id="{1D74756C-3749-0F4B-9C8A-92FA8E73117C}"/>
                  </a:ext>
                </a:extLst>
              </p:cNvPr>
              <p:cNvSpPr>
                <a:spLocks noGrp="1" noRot="1" noChangeAspect="1" noMove="1" noResize="1" noEditPoints="1" noAdjustHandles="1" noChangeArrowheads="1" noChangeShapeType="1" noTextEdit="1"/>
              </p:cNvSpPr>
              <p:nvPr>
                <p:ph idx="1"/>
              </p:nvPr>
            </p:nvSpPr>
            <p:spPr>
              <a:blipFill>
                <a:blip r:embed="rId2"/>
                <a:stretch>
                  <a:fillRect l="-844" t="-3801"/>
                </a:stretch>
              </a:blipFill>
            </p:spPr>
            <p:txBody>
              <a:bodyPr/>
              <a:lstStyle/>
              <a:p>
                <a:r>
                  <a:rPr lang="en-US">
                    <a:noFill/>
                  </a:rPr>
                  <a:t> </a:t>
                </a:r>
              </a:p>
            </p:txBody>
          </p:sp>
        </mc:Fallback>
      </mc:AlternateContent>
    </p:spTree>
    <p:extLst>
      <p:ext uri="{BB962C8B-B14F-4D97-AF65-F5344CB8AC3E}">
        <p14:creationId xmlns:p14="http://schemas.microsoft.com/office/powerpoint/2010/main" val="35764104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18E-A15D-3948-AB67-751C542A30BA}"/>
              </a:ext>
            </a:extLst>
          </p:cNvPr>
          <p:cNvSpPr>
            <a:spLocks noGrp="1"/>
          </p:cNvSpPr>
          <p:nvPr>
            <p:ph type="title"/>
          </p:nvPr>
        </p:nvSpPr>
        <p:spPr/>
        <p:txBody>
          <a:bodyPr/>
          <a:lstStyle/>
          <a:p>
            <a:endParaRPr lang="en-US" dirty="0"/>
          </a:p>
        </p:txBody>
      </p:sp>
      <p:pic>
        <p:nvPicPr>
          <p:cNvPr id="8" name="Content Placeholder 7" descr="A close up of a piece of paper&#10;&#10;Description automatically generated">
            <a:extLst>
              <a:ext uri="{FF2B5EF4-FFF2-40B4-BE49-F238E27FC236}">
                <a16:creationId xmlns:a16="http://schemas.microsoft.com/office/drawing/2014/main" id="{1B5AC0F8-27F4-3644-8F72-653E6290E4D5}"/>
              </a:ext>
            </a:extLst>
          </p:cNvPr>
          <p:cNvPicPr>
            <a:picLocks noGrp="1" noChangeAspect="1"/>
          </p:cNvPicPr>
          <p:nvPr>
            <p:ph idx="1"/>
          </p:nvPr>
        </p:nvPicPr>
        <p:blipFill>
          <a:blip r:embed="rId3"/>
          <a:stretch>
            <a:fillRect/>
          </a:stretch>
        </p:blipFill>
        <p:spPr>
          <a:xfrm>
            <a:off x="-36637" y="365125"/>
            <a:ext cx="9743133" cy="6407883"/>
          </a:xfrm>
        </p:spPr>
      </p:pic>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spTree>
    <p:extLst>
      <p:ext uri="{BB962C8B-B14F-4D97-AF65-F5344CB8AC3E}">
        <p14:creationId xmlns:p14="http://schemas.microsoft.com/office/powerpoint/2010/main" val="34768709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10" name="Picture 9" descr="A close up of a map&#10;&#10;Description automatically generated">
            <a:extLst>
              <a:ext uri="{FF2B5EF4-FFF2-40B4-BE49-F238E27FC236}">
                <a16:creationId xmlns:a16="http://schemas.microsoft.com/office/drawing/2014/main" id="{C854057F-83AF-5C45-8ABB-530849D91C46}"/>
              </a:ext>
            </a:extLst>
          </p:cNvPr>
          <p:cNvPicPr>
            <a:picLocks noChangeAspect="1"/>
          </p:cNvPicPr>
          <p:nvPr/>
        </p:nvPicPr>
        <p:blipFill rotWithShape="1">
          <a:blip r:embed="rId3"/>
          <a:srcRect l="3869" r="7022" b="8311"/>
          <a:stretch/>
        </p:blipFill>
        <p:spPr>
          <a:xfrm>
            <a:off x="112733" y="125260"/>
            <a:ext cx="8816037" cy="6288066"/>
          </a:xfrm>
          <a:prstGeom prst="rect">
            <a:avLst/>
          </a:prstGeom>
        </p:spPr>
      </p:pic>
    </p:spTree>
    <p:extLst>
      <p:ext uri="{BB962C8B-B14F-4D97-AF65-F5344CB8AC3E}">
        <p14:creationId xmlns:p14="http://schemas.microsoft.com/office/powerpoint/2010/main" val="42502888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BE11A1BF-57DB-FB48-9025-28A662995B47}"/>
              </a:ext>
            </a:extLst>
          </p:cNvPr>
          <p:cNvPicPr>
            <a:picLocks noChangeAspect="1"/>
          </p:cNvPicPr>
          <p:nvPr/>
        </p:nvPicPr>
        <p:blipFill rotWithShape="1">
          <a:blip r:embed="rId3"/>
          <a:srcRect l="4057" r="7711" b="7517"/>
          <a:stretch/>
        </p:blipFill>
        <p:spPr>
          <a:xfrm>
            <a:off x="0" y="235788"/>
            <a:ext cx="8994098" cy="5271857"/>
          </a:xfrm>
          <a:prstGeom prst="rect">
            <a:avLst/>
          </a:prstGeom>
        </p:spPr>
      </p:pic>
    </p:spTree>
    <p:extLst>
      <p:ext uri="{BB962C8B-B14F-4D97-AF65-F5344CB8AC3E}">
        <p14:creationId xmlns:p14="http://schemas.microsoft.com/office/powerpoint/2010/main" val="24241813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89D6E228-1E31-3849-AFB8-0978E18BF895}"/>
              </a:ext>
            </a:extLst>
          </p:cNvPr>
          <p:cNvPicPr>
            <a:picLocks noChangeAspect="1"/>
          </p:cNvPicPr>
          <p:nvPr/>
        </p:nvPicPr>
        <p:blipFill rotWithShape="1">
          <a:blip r:embed="rId3"/>
          <a:srcRect l="2441" r="6227" b="7541"/>
          <a:stretch/>
        </p:blipFill>
        <p:spPr>
          <a:xfrm>
            <a:off x="245430" y="0"/>
            <a:ext cx="8733678" cy="6031601"/>
          </a:xfrm>
          <a:prstGeom prst="rect">
            <a:avLst/>
          </a:prstGeom>
        </p:spPr>
      </p:pic>
    </p:spTree>
    <p:extLst>
      <p:ext uri="{BB962C8B-B14F-4D97-AF65-F5344CB8AC3E}">
        <p14:creationId xmlns:p14="http://schemas.microsoft.com/office/powerpoint/2010/main" val="305297298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P=2</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D3A88EE7-EB1A-1944-8B55-5D0FADE07B41}"/>
              </a:ext>
            </a:extLst>
          </p:cNvPr>
          <p:cNvPicPr>
            <a:picLocks noChangeAspect="1"/>
          </p:cNvPicPr>
          <p:nvPr/>
        </p:nvPicPr>
        <p:blipFill rotWithShape="1">
          <a:blip r:embed="rId3"/>
          <a:srcRect l="2367" r="5439" b="6011"/>
          <a:stretch/>
        </p:blipFill>
        <p:spPr>
          <a:xfrm>
            <a:off x="28531" y="409051"/>
            <a:ext cx="8898784" cy="5377152"/>
          </a:xfrm>
          <a:prstGeom prst="rect">
            <a:avLst/>
          </a:prstGeom>
        </p:spPr>
      </p:pic>
    </p:spTree>
    <p:extLst>
      <p:ext uri="{BB962C8B-B14F-4D97-AF65-F5344CB8AC3E}">
        <p14:creationId xmlns:p14="http://schemas.microsoft.com/office/powerpoint/2010/main" val="35284665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P=2</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5ADDDA50-E2F7-0E47-A06D-C9BA942440AF}"/>
              </a:ext>
            </a:extLst>
          </p:cNvPr>
          <p:cNvPicPr>
            <a:picLocks noChangeAspect="1"/>
          </p:cNvPicPr>
          <p:nvPr/>
        </p:nvPicPr>
        <p:blipFill rotWithShape="1">
          <a:blip r:embed="rId3"/>
          <a:srcRect l="3933" r="6215" b="8415"/>
          <a:stretch/>
        </p:blipFill>
        <p:spPr>
          <a:xfrm>
            <a:off x="245429" y="235788"/>
            <a:ext cx="8868296" cy="5778875"/>
          </a:xfrm>
          <a:prstGeom prst="rect">
            <a:avLst/>
          </a:prstGeom>
        </p:spPr>
      </p:pic>
    </p:spTree>
    <p:extLst>
      <p:ext uri="{BB962C8B-B14F-4D97-AF65-F5344CB8AC3E}">
        <p14:creationId xmlns:p14="http://schemas.microsoft.com/office/powerpoint/2010/main" val="351044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8AC-7B7D-404F-9ED9-532E7BA3FC48}"/>
              </a:ext>
            </a:extLst>
          </p:cNvPr>
          <p:cNvSpPr>
            <a:spLocks noGrp="1"/>
          </p:cNvSpPr>
          <p:nvPr>
            <p:ph type="title"/>
          </p:nvPr>
        </p:nvSpPr>
        <p:spPr/>
        <p:txBody>
          <a:bodyPr/>
          <a:lstStyle/>
          <a:p>
            <a:r>
              <a:rPr lang="en-US" dirty="0"/>
              <a:t>Review: Original Approach</a:t>
            </a:r>
          </a:p>
        </p:txBody>
      </p:sp>
      <p:sp>
        <p:nvSpPr>
          <p:cNvPr id="3" name="Content Placeholder 2">
            <a:extLst>
              <a:ext uri="{FF2B5EF4-FFF2-40B4-BE49-F238E27FC236}">
                <a16:creationId xmlns:a16="http://schemas.microsoft.com/office/drawing/2014/main" id="{ADA105E2-C213-1242-A952-E1E8EFF4EAF1}"/>
              </a:ext>
            </a:extLst>
          </p:cNvPr>
          <p:cNvSpPr>
            <a:spLocks noGrp="1"/>
          </p:cNvSpPr>
          <p:nvPr>
            <p:ph idx="1"/>
          </p:nvPr>
        </p:nvSpPr>
        <p:spPr/>
        <p:txBody>
          <a:bodyPr/>
          <a:lstStyle/>
          <a:p>
            <a:r>
              <a:rPr lang="en-US" dirty="0"/>
              <a:t>Our original approach was to average the time for ONE depolymerization event to occur at a given length</a:t>
            </a:r>
          </a:p>
          <a:p>
            <a:pPr lvl="1"/>
            <a:r>
              <a:rPr lang="en-US" dirty="0"/>
              <a:t>We then compiled the data from each length and made a “length versus time” plot</a:t>
            </a:r>
          </a:p>
          <a:p>
            <a:pPr lvl="1"/>
            <a:r>
              <a:rPr lang="en-US" dirty="0"/>
              <a:t>This was unsuccessful because the filament was starting “empty,” so the first step always takes longer than subsequent steps</a:t>
            </a:r>
          </a:p>
          <a:p>
            <a:pPr lvl="1"/>
            <a:r>
              <a:rPr lang="en-US" dirty="0"/>
              <a:t>Our initial equations were also wrong because of the way they calculated walk time</a:t>
            </a:r>
          </a:p>
        </p:txBody>
      </p:sp>
    </p:spTree>
    <p:extLst>
      <p:ext uri="{BB962C8B-B14F-4D97-AF65-F5344CB8AC3E}">
        <p14:creationId xmlns:p14="http://schemas.microsoft.com/office/powerpoint/2010/main" val="1929155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FF302D45-D0BA-2046-A9BC-6BD675C4BED4}"/>
              </a:ext>
            </a:extLst>
          </p:cNvPr>
          <p:cNvPicPr>
            <a:picLocks noChangeAspect="1"/>
          </p:cNvPicPr>
          <p:nvPr/>
        </p:nvPicPr>
        <p:blipFill rotWithShape="1">
          <a:blip r:embed="rId3"/>
          <a:srcRect l="3211" r="6202" b="5792"/>
          <a:stretch/>
        </p:blipFill>
        <p:spPr>
          <a:xfrm>
            <a:off x="0" y="235788"/>
            <a:ext cx="8841421" cy="5898843"/>
          </a:xfrm>
          <a:prstGeom prst="rect">
            <a:avLst/>
          </a:prstGeom>
        </p:spPr>
      </p:pic>
    </p:spTree>
    <p:extLst>
      <p:ext uri="{BB962C8B-B14F-4D97-AF65-F5344CB8AC3E}">
        <p14:creationId xmlns:p14="http://schemas.microsoft.com/office/powerpoint/2010/main" val="784909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B2FF0C46-34FF-2649-AB6A-391BDE5D4940}"/>
              </a:ext>
            </a:extLst>
          </p:cNvPr>
          <p:cNvPicPr>
            <a:picLocks noChangeAspect="1"/>
          </p:cNvPicPr>
          <p:nvPr/>
        </p:nvPicPr>
        <p:blipFill rotWithShape="1">
          <a:blip r:embed="rId3"/>
          <a:srcRect l="3234" r="5803" b="7322"/>
          <a:stretch/>
        </p:blipFill>
        <p:spPr>
          <a:xfrm>
            <a:off x="0" y="333897"/>
            <a:ext cx="8964118" cy="6190206"/>
          </a:xfrm>
          <a:prstGeom prst="rect">
            <a:avLst/>
          </a:prstGeom>
        </p:spPr>
      </p:pic>
    </p:spTree>
    <p:extLst>
      <p:ext uri="{BB962C8B-B14F-4D97-AF65-F5344CB8AC3E}">
        <p14:creationId xmlns:p14="http://schemas.microsoft.com/office/powerpoint/2010/main" val="4865486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9ECD1F-1B32-4E48-9736-A1BC9A323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B0DE6-8C51-FD49-9B30-57356F853F2E}"/>
              </a:ext>
            </a:extLst>
          </p:cNvPr>
          <p:cNvSpPr/>
          <p:nvPr/>
        </p:nvSpPr>
        <p:spPr>
          <a:xfrm>
            <a:off x="454467" y="2023110"/>
            <a:ext cx="2469624" cy="28460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100" kern="1200" dirty="0">
                <a:solidFill>
                  <a:schemeClr val="bg1"/>
                </a:solidFill>
                <a:latin typeface="+mj-lt"/>
                <a:ea typeface="+mj-ea"/>
                <a:cs typeface="+mj-cs"/>
              </a:rPr>
              <a:t>Comparison</a:t>
            </a:r>
          </a:p>
          <a:p>
            <a:pPr>
              <a:lnSpc>
                <a:spcPct val="90000"/>
              </a:lnSpc>
              <a:spcBef>
                <a:spcPct val="0"/>
              </a:spcBef>
              <a:spcAft>
                <a:spcPts val="600"/>
              </a:spcAft>
            </a:pPr>
            <a:r>
              <a:rPr lang="en-US" kern="1200" dirty="0">
                <a:solidFill>
                  <a:schemeClr val="bg1"/>
                </a:solidFill>
                <a:latin typeface="+mj-lt"/>
                <a:ea typeface="+mj-ea"/>
                <a:cs typeface="+mj-cs"/>
              </a:rPr>
              <a:t>Decreasing vs. Constant Free Proteins</a:t>
            </a:r>
          </a:p>
          <a:p>
            <a:pPr>
              <a:lnSpc>
                <a:spcPct val="90000"/>
              </a:lnSpc>
              <a:spcBef>
                <a:spcPct val="0"/>
              </a:spcBef>
              <a:spcAft>
                <a:spcPts val="600"/>
              </a:spcAft>
            </a:pPr>
            <a:endParaRPr lang="en-US" kern="1200" dirty="0">
              <a:solidFill>
                <a:schemeClr val="bg1"/>
              </a:solidFill>
              <a:latin typeface="+mj-lt"/>
              <a:ea typeface="+mj-ea"/>
              <a:cs typeface="+mj-cs"/>
            </a:endParaRPr>
          </a:p>
          <a:p>
            <a:pPr algn="r">
              <a:lnSpc>
                <a:spcPct val="90000"/>
              </a:lnSpc>
              <a:spcBef>
                <a:spcPct val="0"/>
              </a:spcBef>
              <a:spcAft>
                <a:spcPts val="600"/>
              </a:spcAft>
            </a:pPr>
            <a:r>
              <a:rPr lang="en-US" sz="2400" dirty="0">
                <a:solidFill>
                  <a:schemeClr val="bg1"/>
                </a:solidFill>
                <a:latin typeface="+mj-lt"/>
                <a:ea typeface="+mj-ea"/>
                <a:cs typeface="+mj-cs"/>
              </a:rPr>
              <a:t>P=2</a:t>
            </a:r>
          </a:p>
          <a:p>
            <a:pPr algn="r">
              <a:lnSpc>
                <a:spcPct val="90000"/>
              </a:lnSpc>
              <a:spcBef>
                <a:spcPct val="0"/>
              </a:spcBef>
              <a:spcAft>
                <a:spcPts val="600"/>
              </a:spcAft>
            </a:pPr>
            <a:r>
              <a:rPr lang="en-US" sz="2400" kern="1200" dirty="0">
                <a:solidFill>
                  <a:schemeClr val="bg1"/>
                </a:solidFill>
                <a:latin typeface="+mj-lt"/>
                <a:ea typeface="+mj-ea"/>
                <a:cs typeface="+mj-cs"/>
              </a:rPr>
              <a:t>L=15</a:t>
            </a:r>
          </a:p>
        </p:txBody>
      </p:sp>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5A22B130-3922-B340-8B79-21C5D1EEA8ED}"/>
              </a:ext>
            </a:extLst>
          </p:cNvPr>
          <p:cNvPicPr>
            <a:picLocks noChangeAspect="1"/>
          </p:cNvPicPr>
          <p:nvPr/>
        </p:nvPicPr>
        <p:blipFill rotWithShape="1">
          <a:blip r:embed="rId2"/>
          <a:srcRect r="13257" b="1"/>
          <a:stretch/>
        </p:blipFill>
        <p:spPr>
          <a:xfrm>
            <a:off x="7986731" y="3414039"/>
            <a:ext cx="3721608" cy="2542032"/>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F5A9F2BB-B90F-7C49-82DC-D7188AB55E13}"/>
              </a:ext>
            </a:extLst>
          </p:cNvPr>
          <p:cNvPicPr>
            <a:picLocks noChangeAspect="1"/>
          </p:cNvPicPr>
          <p:nvPr/>
        </p:nvPicPr>
        <p:blipFill rotWithShape="1">
          <a:blip r:embed="rId3"/>
          <a:srcRect r="15504" b="-4"/>
          <a:stretch/>
        </p:blipFill>
        <p:spPr>
          <a:xfrm>
            <a:off x="3918464" y="944890"/>
            <a:ext cx="3719192" cy="2542032"/>
          </a:xfrm>
          <a:prstGeom prst="rect">
            <a:avLst/>
          </a:prstGeom>
        </p:spPr>
      </p:pic>
      <p:pic>
        <p:nvPicPr>
          <p:cNvPr id="9" name="Picture 8" descr="A close up of a map&#10;&#10;Description automatically generated">
            <a:extLst>
              <a:ext uri="{FF2B5EF4-FFF2-40B4-BE49-F238E27FC236}">
                <a16:creationId xmlns:a16="http://schemas.microsoft.com/office/drawing/2014/main" id="{FDEB24F7-5B4F-1F4C-8DAC-9192589B696E}"/>
              </a:ext>
            </a:extLst>
          </p:cNvPr>
          <p:cNvPicPr>
            <a:picLocks noChangeAspect="1"/>
          </p:cNvPicPr>
          <p:nvPr/>
        </p:nvPicPr>
        <p:blipFill rotWithShape="1">
          <a:blip r:embed="rId4"/>
          <a:srcRect b="5132"/>
          <a:stretch/>
        </p:blipFill>
        <p:spPr>
          <a:xfrm>
            <a:off x="4129407" y="3534957"/>
            <a:ext cx="3721608" cy="2542032"/>
          </a:xfrm>
          <a:prstGeom prst="rect">
            <a:avLst/>
          </a:prstGeom>
        </p:spPr>
      </p:pic>
      <p:pic>
        <p:nvPicPr>
          <p:cNvPr id="11" name="Picture 10" descr="A close up of a piece of paper&#10;&#10;Description automatically generated">
            <a:extLst>
              <a:ext uri="{FF2B5EF4-FFF2-40B4-BE49-F238E27FC236}">
                <a16:creationId xmlns:a16="http://schemas.microsoft.com/office/drawing/2014/main" id="{65F67DD3-08FC-B242-B66E-DB97450741FF}"/>
              </a:ext>
            </a:extLst>
          </p:cNvPr>
          <p:cNvPicPr>
            <a:picLocks noChangeAspect="1"/>
          </p:cNvPicPr>
          <p:nvPr/>
        </p:nvPicPr>
        <p:blipFill rotWithShape="1">
          <a:blip r:embed="rId5"/>
          <a:srcRect r="6365" b="2"/>
          <a:stretch/>
        </p:blipFill>
        <p:spPr>
          <a:xfrm>
            <a:off x="7866905" y="944890"/>
            <a:ext cx="3719192" cy="2542032"/>
          </a:xfrm>
          <a:prstGeom prst="rect">
            <a:avLst/>
          </a:prstGeom>
        </p:spPr>
      </p:pic>
      <p:sp>
        <p:nvSpPr>
          <p:cNvPr id="14" name="Rectangle 13">
            <a:extLst>
              <a:ext uri="{FF2B5EF4-FFF2-40B4-BE49-F238E27FC236}">
                <a16:creationId xmlns:a16="http://schemas.microsoft.com/office/drawing/2014/main" id="{6098906D-45E9-A349-80ED-52EB3065985D}"/>
              </a:ext>
            </a:extLst>
          </p:cNvPr>
          <p:cNvSpPr/>
          <p:nvPr/>
        </p:nvSpPr>
        <p:spPr>
          <a:xfrm>
            <a:off x="4475057" y="154977"/>
            <a:ext cx="3028013" cy="4853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Free Proteins Decrease As Bound Proteins Increase</a:t>
            </a:r>
          </a:p>
        </p:txBody>
      </p:sp>
      <p:sp>
        <p:nvSpPr>
          <p:cNvPr id="19" name="Rectangle 18">
            <a:extLst>
              <a:ext uri="{FF2B5EF4-FFF2-40B4-BE49-F238E27FC236}">
                <a16:creationId xmlns:a16="http://schemas.microsoft.com/office/drawing/2014/main" id="{1FC52846-CBD1-BC4C-B420-74F3CBA2D0F9}"/>
              </a:ext>
            </a:extLst>
          </p:cNvPr>
          <p:cNvSpPr/>
          <p:nvPr/>
        </p:nvSpPr>
        <p:spPr>
          <a:xfrm>
            <a:off x="8333528" y="178708"/>
            <a:ext cx="3028013" cy="485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Free Proteins Constant As Bound Proteins Increase</a:t>
            </a:r>
          </a:p>
        </p:txBody>
      </p:sp>
    </p:spTree>
    <p:extLst>
      <p:ext uri="{BB962C8B-B14F-4D97-AF65-F5344CB8AC3E}">
        <p14:creationId xmlns:p14="http://schemas.microsoft.com/office/powerpoint/2010/main" val="36277128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a:extLst>
              <a:ext uri="{FF2B5EF4-FFF2-40B4-BE49-F238E27FC236}">
                <a16:creationId xmlns:a16="http://schemas.microsoft.com/office/drawing/2014/main" id="{C0893B59-7253-3E42-80BE-FBB784A20343}"/>
              </a:ext>
            </a:extLst>
          </p:cNvPr>
          <p:cNvSpPr/>
          <p:nvPr/>
        </p:nvSpPr>
        <p:spPr>
          <a:xfrm rot="5400000" flipV="1">
            <a:off x="1206807" y="3068363"/>
            <a:ext cx="2895504" cy="1345226"/>
          </a:xfrm>
          <a:prstGeom prst="utur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D0713CD6-E59D-0C47-8288-2A4D6486829F}"/>
              </a:ext>
            </a:extLst>
          </p:cNvPr>
          <p:cNvSpPr/>
          <p:nvPr/>
        </p:nvSpPr>
        <p:spPr>
          <a:xfrm>
            <a:off x="516678" y="2893981"/>
            <a:ext cx="11157328"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F66A1A2-DFFB-8C40-ADB3-C4B3116B3BBD}"/>
              </a:ext>
            </a:extLst>
          </p:cNvPr>
          <p:cNvSpPr/>
          <p:nvPr/>
        </p:nvSpPr>
        <p:spPr>
          <a:xfrm>
            <a:off x="205526" y="3704399"/>
            <a:ext cx="11773704"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179C1C2-FC26-2040-9875-F2ED2FDA9FBD}"/>
              </a:ext>
            </a:extLst>
          </p:cNvPr>
          <p:cNvGrpSpPr/>
          <p:nvPr/>
        </p:nvGrpSpPr>
        <p:grpSpPr>
          <a:xfrm>
            <a:off x="267766" y="557592"/>
            <a:ext cx="3798618" cy="868485"/>
            <a:chOff x="3433178" y="2706855"/>
            <a:chExt cx="5588249" cy="1006209"/>
          </a:xfrm>
        </p:grpSpPr>
        <p:grpSp>
          <p:nvGrpSpPr>
            <p:cNvPr id="8" name="Group 7">
              <a:extLst>
                <a:ext uri="{FF2B5EF4-FFF2-40B4-BE49-F238E27FC236}">
                  <a16:creationId xmlns:a16="http://schemas.microsoft.com/office/drawing/2014/main" id="{FC48DC23-90FF-7645-9759-499651E0A33F}"/>
                </a:ext>
              </a:extLst>
            </p:cNvPr>
            <p:cNvGrpSpPr/>
            <p:nvPr/>
          </p:nvGrpSpPr>
          <p:grpSpPr>
            <a:xfrm>
              <a:off x="3433178" y="2925931"/>
              <a:ext cx="5588249" cy="391048"/>
              <a:chOff x="1638668" y="4000351"/>
              <a:chExt cx="5588249" cy="391048"/>
            </a:xfrm>
          </p:grpSpPr>
          <p:grpSp>
            <p:nvGrpSpPr>
              <p:cNvPr id="13" name="Group 12">
                <a:extLst>
                  <a:ext uri="{FF2B5EF4-FFF2-40B4-BE49-F238E27FC236}">
                    <a16:creationId xmlns:a16="http://schemas.microsoft.com/office/drawing/2014/main" id="{4A5466AF-CE2B-CF48-BC4A-E7B067AE71C0}"/>
                  </a:ext>
                </a:extLst>
              </p:cNvPr>
              <p:cNvGrpSpPr/>
              <p:nvPr/>
            </p:nvGrpSpPr>
            <p:grpSpPr>
              <a:xfrm rot="16200000">
                <a:off x="3883968" y="3638130"/>
                <a:ext cx="304800" cy="1201737"/>
                <a:chOff x="5686097" y="2949849"/>
                <a:chExt cx="304800" cy="1201737"/>
              </a:xfrm>
            </p:grpSpPr>
            <p:sp>
              <p:nvSpPr>
                <p:cNvPr id="28" name="Rectangle 27">
                  <a:extLst>
                    <a:ext uri="{FF2B5EF4-FFF2-40B4-BE49-F238E27FC236}">
                      <a16:creationId xmlns:a16="http://schemas.microsoft.com/office/drawing/2014/main" id="{BDC78D3A-F9A8-3442-BDC0-58A042AD2DDB}"/>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81ED6B-4F1D-7947-AF72-3E4E6CDB3B2D}"/>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668C36-CB4A-714F-A403-050B7CC9C116}"/>
                    </a:ext>
                  </a:extLst>
                </p:cNvPr>
                <p:cNvGrpSpPr/>
                <p:nvPr/>
              </p:nvGrpSpPr>
              <p:grpSpPr>
                <a:xfrm>
                  <a:off x="5686097" y="3541986"/>
                  <a:ext cx="304800" cy="609600"/>
                  <a:chOff x="5838497" y="4021274"/>
                  <a:chExt cx="304800" cy="609600"/>
                </a:xfrm>
              </p:grpSpPr>
              <p:sp>
                <p:nvSpPr>
                  <p:cNvPr id="31" name="Rectangle 30">
                    <a:extLst>
                      <a:ext uri="{FF2B5EF4-FFF2-40B4-BE49-F238E27FC236}">
                        <a16:creationId xmlns:a16="http://schemas.microsoft.com/office/drawing/2014/main" id="{2AC6989D-E9AE-454A-886E-226082358D2E}"/>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44B362-EA6B-DD4D-9445-CB6914BD8493}"/>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EDF99C55-C3C7-D14B-8A74-D53D8E5ECBC3}"/>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BF5200D-1112-E241-9D5D-807F65192DEC}"/>
                  </a:ext>
                </a:extLst>
              </p:cNvPr>
              <p:cNvGrpSpPr/>
              <p:nvPr/>
            </p:nvGrpSpPr>
            <p:grpSpPr>
              <a:xfrm rot="5400000">
                <a:off x="5900569" y="3790530"/>
                <a:ext cx="304800" cy="896937"/>
                <a:chOff x="5791200" y="2758237"/>
                <a:chExt cx="304800" cy="896937"/>
              </a:xfrm>
            </p:grpSpPr>
            <p:sp>
              <p:nvSpPr>
                <p:cNvPr id="25" name="Rectangle 24">
                  <a:extLst>
                    <a:ext uri="{FF2B5EF4-FFF2-40B4-BE49-F238E27FC236}">
                      <a16:creationId xmlns:a16="http://schemas.microsoft.com/office/drawing/2014/main" id="{0D709FBD-EDD0-A240-9321-424956A4CDC2}"/>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D1DC4-2A8A-314E-B475-B33DB4376E31}"/>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EFE3-BE65-1D4C-BEBB-045C877E50D5}"/>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48C28F3-6DD0-104B-B687-F2C221C2303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A829BB-EE08-F541-8002-F3F980B8D0EE}"/>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20BE6AE-D70B-C345-A468-D007B6A7AA1E}"/>
                  </a:ext>
                </a:extLst>
              </p:cNvPr>
              <p:cNvGrpSpPr/>
              <p:nvPr/>
            </p:nvGrpSpPr>
            <p:grpSpPr>
              <a:xfrm rot="16200000">
                <a:off x="2087136" y="3638127"/>
                <a:ext cx="304800" cy="1201736"/>
                <a:chOff x="5686097" y="2835550"/>
                <a:chExt cx="304800" cy="1201736"/>
              </a:xfrm>
            </p:grpSpPr>
            <p:sp>
              <p:nvSpPr>
                <p:cNvPr id="20" name="Rectangle 19">
                  <a:extLst>
                    <a:ext uri="{FF2B5EF4-FFF2-40B4-BE49-F238E27FC236}">
                      <a16:creationId xmlns:a16="http://schemas.microsoft.com/office/drawing/2014/main" id="{97E5281F-542C-6747-A73B-A11356A60A8F}"/>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DD21B5-CFA1-C744-9C8A-ACC22835EC52}"/>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510A37-337D-5F4E-8A59-09DFD944466A}"/>
                    </a:ext>
                  </a:extLst>
                </p:cNvPr>
                <p:cNvGrpSpPr/>
                <p:nvPr/>
              </p:nvGrpSpPr>
              <p:grpSpPr>
                <a:xfrm>
                  <a:off x="5686097" y="3427686"/>
                  <a:ext cx="304800" cy="609600"/>
                  <a:chOff x="5838497" y="3906974"/>
                  <a:chExt cx="304800" cy="609600"/>
                </a:xfrm>
              </p:grpSpPr>
              <p:sp>
                <p:nvSpPr>
                  <p:cNvPr id="23" name="Rectangle 22">
                    <a:extLst>
                      <a:ext uri="{FF2B5EF4-FFF2-40B4-BE49-F238E27FC236}">
                        <a16:creationId xmlns:a16="http://schemas.microsoft.com/office/drawing/2014/main" id="{B716E5BD-2B75-FB4E-B733-485194A64738}"/>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0E86CC-6599-E148-A5D6-3CF62439F529}"/>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Oval 18">
                <a:extLst>
                  <a:ext uri="{FF2B5EF4-FFF2-40B4-BE49-F238E27FC236}">
                    <a16:creationId xmlns:a16="http://schemas.microsoft.com/office/drawing/2014/main" id="{32672D7A-ED52-0549-9ED6-A57005DA39DE}"/>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E79211F0-8AE7-9040-9A49-83B5C79B6DEB}"/>
                </a:ext>
              </a:extLst>
            </p:cNvPr>
            <p:cNvSpPr/>
            <p:nvPr/>
          </p:nvSpPr>
          <p:spPr>
            <a:xfrm>
              <a:off x="4694387" y="270685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E000B2-FF15-2546-BB4F-94232801114D}"/>
                </a:ext>
              </a:extLst>
            </p:cNvPr>
            <p:cNvSpPr/>
            <p:nvPr/>
          </p:nvSpPr>
          <p:spPr>
            <a:xfrm>
              <a:off x="3991768" y="354057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4D3D49-6083-294A-8562-E5D95EE0FA18}"/>
                </a:ext>
              </a:extLst>
            </p:cNvPr>
            <p:cNvSpPr/>
            <p:nvPr/>
          </p:nvSpPr>
          <p:spPr>
            <a:xfrm>
              <a:off x="3558364" y="272064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E440460-A938-5945-A6A1-25FB6E3BDC11}"/>
                </a:ext>
              </a:extLst>
            </p:cNvPr>
            <p:cNvSpPr/>
            <p:nvPr/>
          </p:nvSpPr>
          <p:spPr>
            <a:xfrm rot="17940871">
              <a:off x="4361278" y="2917905"/>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BFEFBC-BD10-B746-A3D8-45FC56946786}"/>
              </a:ext>
            </a:extLst>
          </p:cNvPr>
          <p:cNvGrpSpPr/>
          <p:nvPr/>
        </p:nvGrpSpPr>
        <p:grpSpPr>
          <a:xfrm>
            <a:off x="7147297" y="401068"/>
            <a:ext cx="4282183" cy="960518"/>
            <a:chOff x="1454868" y="4186043"/>
            <a:chExt cx="7537481" cy="992419"/>
          </a:xfrm>
        </p:grpSpPr>
        <p:grpSp>
          <p:nvGrpSpPr>
            <p:cNvPr id="34" name="Group 33">
              <a:extLst>
                <a:ext uri="{FF2B5EF4-FFF2-40B4-BE49-F238E27FC236}">
                  <a16:creationId xmlns:a16="http://schemas.microsoft.com/office/drawing/2014/main" id="{6FA365BF-A1BA-834F-9A78-50EC54CEBCC6}"/>
                </a:ext>
              </a:extLst>
            </p:cNvPr>
            <p:cNvGrpSpPr/>
            <p:nvPr/>
          </p:nvGrpSpPr>
          <p:grpSpPr>
            <a:xfrm>
              <a:off x="3404100" y="4459480"/>
              <a:ext cx="5588249" cy="391048"/>
              <a:chOff x="1638668" y="4000351"/>
              <a:chExt cx="5588249" cy="391048"/>
            </a:xfrm>
          </p:grpSpPr>
          <p:grpSp>
            <p:nvGrpSpPr>
              <p:cNvPr id="46" name="Group 45">
                <a:extLst>
                  <a:ext uri="{FF2B5EF4-FFF2-40B4-BE49-F238E27FC236}">
                    <a16:creationId xmlns:a16="http://schemas.microsoft.com/office/drawing/2014/main" id="{0D4BC2FA-23DF-C34C-A2E5-A9A84B472E2D}"/>
                  </a:ext>
                </a:extLst>
              </p:cNvPr>
              <p:cNvGrpSpPr/>
              <p:nvPr/>
            </p:nvGrpSpPr>
            <p:grpSpPr>
              <a:xfrm rot="16200000">
                <a:off x="3883968" y="3638130"/>
                <a:ext cx="304800" cy="1201737"/>
                <a:chOff x="5686097" y="2949849"/>
                <a:chExt cx="304800" cy="1201737"/>
              </a:xfrm>
            </p:grpSpPr>
            <p:sp>
              <p:nvSpPr>
                <p:cNvPr id="61" name="Rectangle 60">
                  <a:extLst>
                    <a:ext uri="{FF2B5EF4-FFF2-40B4-BE49-F238E27FC236}">
                      <a16:creationId xmlns:a16="http://schemas.microsoft.com/office/drawing/2014/main" id="{DD0B2E58-3FE5-744E-9140-D921D87F2A68}"/>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3B86FE-A226-844C-BB71-79A03F010582}"/>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B4DDC17-DA26-9248-93B4-299A4C4844B4}"/>
                    </a:ext>
                  </a:extLst>
                </p:cNvPr>
                <p:cNvGrpSpPr/>
                <p:nvPr/>
              </p:nvGrpSpPr>
              <p:grpSpPr>
                <a:xfrm>
                  <a:off x="5686097" y="3541986"/>
                  <a:ext cx="304800" cy="609600"/>
                  <a:chOff x="5838497" y="4021274"/>
                  <a:chExt cx="304800" cy="609600"/>
                </a:xfrm>
              </p:grpSpPr>
              <p:sp>
                <p:nvSpPr>
                  <p:cNvPr id="64" name="Rectangle 63">
                    <a:extLst>
                      <a:ext uri="{FF2B5EF4-FFF2-40B4-BE49-F238E27FC236}">
                        <a16:creationId xmlns:a16="http://schemas.microsoft.com/office/drawing/2014/main" id="{757F1A26-13DB-5644-8CFF-C2203363E97C}"/>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FF3746-949C-9C48-AF2D-CDD5542F10BA}"/>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7" name="Straight Arrow Connector 46">
                <a:extLst>
                  <a:ext uri="{FF2B5EF4-FFF2-40B4-BE49-F238E27FC236}">
                    <a16:creationId xmlns:a16="http://schemas.microsoft.com/office/drawing/2014/main" id="{24E30051-0F0C-1C47-93F0-06CBC8EFD0D4}"/>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0F822C-8694-D146-99F1-74E2A36B2E83}"/>
                  </a:ext>
                </a:extLst>
              </p:cNvPr>
              <p:cNvGrpSpPr/>
              <p:nvPr/>
            </p:nvGrpSpPr>
            <p:grpSpPr>
              <a:xfrm rot="5400000">
                <a:off x="5900569" y="3790530"/>
                <a:ext cx="304800" cy="896937"/>
                <a:chOff x="5791200" y="2758237"/>
                <a:chExt cx="304800" cy="896937"/>
              </a:xfrm>
            </p:grpSpPr>
            <p:sp>
              <p:nvSpPr>
                <p:cNvPr id="58" name="Rectangle 57">
                  <a:extLst>
                    <a:ext uri="{FF2B5EF4-FFF2-40B4-BE49-F238E27FC236}">
                      <a16:creationId xmlns:a16="http://schemas.microsoft.com/office/drawing/2014/main" id="{952064DC-0925-2149-B1E4-B1C8C50BA7CE}"/>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4414C6-C647-BC4C-B4B1-26A360764A43}"/>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F1035BE-2ED1-C045-B694-A3E976D5BD10}"/>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1C33C32-48EF-2542-B920-F7657C89654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4B894A0-49A7-9242-8B22-A5BA2C2C1C3D}"/>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6C128-51A6-3D43-A06C-9FAAEEBA558F}"/>
                  </a:ext>
                </a:extLst>
              </p:cNvPr>
              <p:cNvGrpSpPr/>
              <p:nvPr/>
            </p:nvGrpSpPr>
            <p:grpSpPr>
              <a:xfrm rot="16200000">
                <a:off x="2087136" y="3638127"/>
                <a:ext cx="304800" cy="1201736"/>
                <a:chOff x="5686097" y="2835550"/>
                <a:chExt cx="304800" cy="1201736"/>
              </a:xfrm>
            </p:grpSpPr>
            <p:sp>
              <p:nvSpPr>
                <p:cNvPr id="53" name="Rectangle 52">
                  <a:extLst>
                    <a:ext uri="{FF2B5EF4-FFF2-40B4-BE49-F238E27FC236}">
                      <a16:creationId xmlns:a16="http://schemas.microsoft.com/office/drawing/2014/main" id="{D6524CE7-5FFC-1540-B3F9-1105FE71F43E}"/>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CCDD72-4BDF-654F-9296-DC5003B7D8DD}"/>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65D94BC-0683-244B-8E8C-30EFC588A884}"/>
                    </a:ext>
                  </a:extLst>
                </p:cNvPr>
                <p:cNvGrpSpPr/>
                <p:nvPr/>
              </p:nvGrpSpPr>
              <p:grpSpPr>
                <a:xfrm>
                  <a:off x="5686097" y="3427686"/>
                  <a:ext cx="304800" cy="609600"/>
                  <a:chOff x="5838497" y="3906974"/>
                  <a:chExt cx="304800" cy="609600"/>
                </a:xfrm>
              </p:grpSpPr>
              <p:sp>
                <p:nvSpPr>
                  <p:cNvPr id="56" name="Rectangle 55">
                    <a:extLst>
                      <a:ext uri="{FF2B5EF4-FFF2-40B4-BE49-F238E27FC236}">
                        <a16:creationId xmlns:a16="http://schemas.microsoft.com/office/drawing/2014/main" id="{77D5B0B8-A663-3741-B348-165AE8A61D16}"/>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D1C33C3-646B-2543-B3AA-DC3E397543F5}"/>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Oval 51">
                <a:extLst>
                  <a:ext uri="{FF2B5EF4-FFF2-40B4-BE49-F238E27FC236}">
                    <a16:creationId xmlns:a16="http://schemas.microsoft.com/office/drawing/2014/main" id="{AED3299E-D101-7B43-931F-4D6B770CA2D4}"/>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BD3B10D-5D8F-3A48-B907-5F851EB5204C}"/>
                </a:ext>
              </a:extLst>
            </p:cNvPr>
            <p:cNvGrpSpPr/>
            <p:nvPr/>
          </p:nvGrpSpPr>
          <p:grpSpPr>
            <a:xfrm>
              <a:off x="1454868" y="4545726"/>
              <a:ext cx="1201736" cy="304800"/>
              <a:chOff x="1454868" y="3791346"/>
              <a:chExt cx="1201736" cy="304800"/>
            </a:xfrm>
          </p:grpSpPr>
          <p:sp>
            <p:nvSpPr>
              <p:cNvPr id="42" name="Rectangle 41">
                <a:extLst>
                  <a:ext uri="{FF2B5EF4-FFF2-40B4-BE49-F238E27FC236}">
                    <a16:creationId xmlns:a16="http://schemas.microsoft.com/office/drawing/2014/main" id="{797D4F40-2BEB-884B-AA47-C0AB87F833F7}"/>
                  </a:ext>
                </a:extLst>
              </p:cNvPr>
              <p:cNvSpPr/>
              <p:nvPr/>
            </p:nvSpPr>
            <p:spPr>
              <a:xfrm rot="16200000">
                <a:off x="1454868"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7CEE3D3-E90D-1745-9559-7565B717325D}"/>
                  </a:ext>
                </a:extLst>
              </p:cNvPr>
              <p:cNvSpPr/>
              <p:nvPr/>
            </p:nvSpPr>
            <p:spPr>
              <a:xfrm rot="16200000">
                <a:off x="1742205"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009DAA-F204-1A4C-86F7-CFB66A76A5B0}"/>
                  </a:ext>
                </a:extLst>
              </p:cNvPr>
              <p:cNvSpPr/>
              <p:nvPr/>
            </p:nvSpPr>
            <p:spPr>
              <a:xfrm rot="16200000">
                <a:off x="20470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1939B0-CDF4-994B-A97E-67209823AA8F}"/>
                  </a:ext>
                </a:extLst>
              </p:cNvPr>
              <p:cNvSpPr/>
              <p:nvPr/>
            </p:nvSpPr>
            <p:spPr>
              <a:xfrm rot="16200000">
                <a:off x="23518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19070C96-CE0B-3348-B211-43CF37DA41F7}"/>
                </a:ext>
              </a:extLst>
            </p:cNvPr>
            <p:cNvCxnSpPr/>
            <p:nvPr/>
          </p:nvCxnSpPr>
          <p:spPr>
            <a:xfrm>
              <a:off x="2774147" y="4700399"/>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50D63F-5BCA-D44A-A278-A2DC0C61A6D5}"/>
                </a:ext>
              </a:extLst>
            </p:cNvPr>
            <p:cNvSpPr/>
            <p:nvPr/>
          </p:nvSpPr>
          <p:spPr>
            <a:xfrm>
              <a:off x="2656604" y="4200890"/>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E4E046-D1D0-3A4B-AB2F-E5F4377FF138}"/>
                </a:ext>
              </a:extLst>
            </p:cNvPr>
            <p:cNvSpPr/>
            <p:nvPr/>
          </p:nvSpPr>
          <p:spPr>
            <a:xfrm>
              <a:off x="2431813" y="500597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1A3D-C80E-9345-BA13-5C62D7A65758}"/>
                </a:ext>
              </a:extLst>
            </p:cNvPr>
            <p:cNvSpPr/>
            <p:nvPr/>
          </p:nvSpPr>
          <p:spPr>
            <a:xfrm>
              <a:off x="1998409" y="418604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A3A66B7-B844-954A-A156-A03BDDABB259}"/>
                </a:ext>
              </a:extLst>
            </p:cNvPr>
            <p:cNvSpPr/>
            <p:nvPr/>
          </p:nvSpPr>
          <p:spPr>
            <a:xfrm>
              <a:off x="4067415" y="4384809"/>
              <a:ext cx="389831" cy="258590"/>
            </a:xfrm>
            <a:prstGeom prst="arc">
              <a:avLst/>
            </a:prstGeom>
            <a:ln>
              <a:solidFill>
                <a:srgbClr val="DCAC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EE86F29C-FCB9-EE45-AD00-FAF913AC0F3F}"/>
                </a:ext>
              </a:extLst>
            </p:cNvPr>
            <p:cNvSpPr/>
            <p:nvPr/>
          </p:nvSpPr>
          <p:spPr>
            <a:xfrm rot="17940871">
              <a:off x="3739755" y="4457199"/>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6" name="Oval 65">
            <a:extLst>
              <a:ext uri="{FF2B5EF4-FFF2-40B4-BE49-F238E27FC236}">
                <a16:creationId xmlns:a16="http://schemas.microsoft.com/office/drawing/2014/main" id="{858662B1-F5EF-3E4E-B688-9AB1AF039671}"/>
              </a:ext>
            </a:extLst>
          </p:cNvPr>
          <p:cNvSpPr/>
          <p:nvPr/>
        </p:nvSpPr>
        <p:spPr>
          <a:xfrm flipH="1">
            <a:off x="8631532" y="392978"/>
            <a:ext cx="129203" cy="175034"/>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BD635FF6-B9EA-974B-BBF3-C38C662512C8}"/>
              </a:ext>
            </a:extLst>
          </p:cNvPr>
          <p:cNvSpPr txBox="1"/>
          <p:nvPr/>
        </p:nvSpPr>
        <p:spPr>
          <a:xfrm>
            <a:off x="571851" y="1482498"/>
            <a:ext cx="1967525" cy="369332"/>
          </a:xfrm>
          <a:prstGeom prst="rect">
            <a:avLst/>
          </a:prstGeom>
          <a:noFill/>
          <a:ln>
            <a:solidFill>
              <a:srgbClr val="DCACFF"/>
            </a:solidFill>
          </a:ln>
        </p:spPr>
        <p:txBody>
          <a:bodyPr wrap="square" rtlCol="0">
            <a:spAutoFit/>
          </a:bodyPr>
          <a:lstStyle/>
          <a:p>
            <a:r>
              <a:rPr lang="en-US" dirty="0"/>
              <a:t>k(On)+k(Off)</a:t>
            </a:r>
          </a:p>
        </p:txBody>
      </p:sp>
      <p:sp>
        <p:nvSpPr>
          <p:cNvPr id="68" name="TextBox 67">
            <a:extLst>
              <a:ext uri="{FF2B5EF4-FFF2-40B4-BE49-F238E27FC236}">
                <a16:creationId xmlns:a16="http://schemas.microsoft.com/office/drawing/2014/main" id="{2F98D90D-9CCC-8D43-AAEC-C43E580F0BFB}"/>
              </a:ext>
            </a:extLst>
          </p:cNvPr>
          <p:cNvSpPr txBox="1"/>
          <p:nvPr/>
        </p:nvSpPr>
        <p:spPr>
          <a:xfrm>
            <a:off x="6740353" y="1444744"/>
            <a:ext cx="5451647" cy="369332"/>
          </a:xfrm>
          <a:prstGeom prst="rect">
            <a:avLst/>
          </a:prstGeom>
          <a:noFill/>
          <a:ln>
            <a:solidFill>
              <a:srgbClr val="DCACFF"/>
            </a:solidFill>
          </a:ln>
        </p:spPr>
        <p:txBody>
          <a:bodyPr wrap="square" rtlCol="0">
            <a:spAutoFit/>
          </a:bodyPr>
          <a:lstStyle/>
          <a:p>
            <a:r>
              <a:rPr lang="en-US" dirty="0"/>
              <a:t>k(On)*(Number of Monomers)+k(Diffuse)+k(Off)</a:t>
            </a:r>
          </a:p>
        </p:txBody>
      </p:sp>
      <p:sp>
        <p:nvSpPr>
          <p:cNvPr id="69" name="TextBox 68">
            <a:extLst>
              <a:ext uri="{FF2B5EF4-FFF2-40B4-BE49-F238E27FC236}">
                <a16:creationId xmlns:a16="http://schemas.microsoft.com/office/drawing/2014/main" id="{8DDFF5A8-6F67-4B4A-87BF-AE2FC6850667}"/>
              </a:ext>
            </a:extLst>
          </p:cNvPr>
          <p:cNvSpPr txBox="1"/>
          <p:nvPr/>
        </p:nvSpPr>
        <p:spPr>
          <a:xfrm>
            <a:off x="3555638" y="2232914"/>
            <a:ext cx="4748270" cy="369332"/>
          </a:xfrm>
          <a:prstGeom prst="rect">
            <a:avLst/>
          </a:prstGeom>
          <a:noFill/>
          <a:ln>
            <a:solidFill>
              <a:srgbClr val="DCACFF"/>
            </a:solidFill>
          </a:ln>
        </p:spPr>
        <p:txBody>
          <a:bodyPr wrap="square" rtlCol="0">
            <a:spAutoFit/>
          </a:bodyPr>
          <a:lstStyle/>
          <a:p>
            <a:r>
              <a:rPr lang="en-US" dirty="0"/>
              <a:t>ONE protein landing, diffusing,  falling off</a:t>
            </a:r>
          </a:p>
        </p:txBody>
      </p:sp>
      <p:sp>
        <p:nvSpPr>
          <p:cNvPr id="70" name="TextBox 69">
            <a:extLst>
              <a:ext uri="{FF2B5EF4-FFF2-40B4-BE49-F238E27FC236}">
                <a16:creationId xmlns:a16="http://schemas.microsoft.com/office/drawing/2014/main" id="{115E17DB-C28A-D24A-87C7-CF361BD86BF0}"/>
              </a:ext>
            </a:extLst>
          </p:cNvPr>
          <p:cNvSpPr txBox="1"/>
          <p:nvPr/>
        </p:nvSpPr>
        <p:spPr>
          <a:xfrm>
            <a:off x="570692" y="2977262"/>
            <a:ext cx="11442386" cy="369332"/>
          </a:xfrm>
          <a:prstGeom prst="rect">
            <a:avLst/>
          </a:prstGeom>
          <a:noFill/>
          <a:ln>
            <a:solidFill>
              <a:srgbClr val="DCACFF"/>
            </a:solidFill>
          </a:ln>
        </p:spPr>
        <p:txBody>
          <a:bodyPr wrap="square" rtlCol="0">
            <a:spAutoFit/>
          </a:bodyPr>
          <a:lstStyle/>
          <a:p>
            <a:r>
              <a:rPr lang="en-US" dirty="0"/>
              <a:t>Do this many times for each monomer</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this length</a:t>
            </a:r>
            <a:endParaRPr lang="en-US" dirty="0"/>
          </a:p>
        </p:txBody>
      </p:sp>
      <p:sp>
        <p:nvSpPr>
          <p:cNvPr id="71" name="TextBox 70">
            <a:extLst>
              <a:ext uri="{FF2B5EF4-FFF2-40B4-BE49-F238E27FC236}">
                <a16:creationId xmlns:a16="http://schemas.microsoft.com/office/drawing/2014/main" id="{34B16016-A2A7-0647-A1E6-70B9E5B737AC}"/>
              </a:ext>
            </a:extLst>
          </p:cNvPr>
          <p:cNvSpPr txBox="1"/>
          <p:nvPr/>
        </p:nvSpPr>
        <p:spPr>
          <a:xfrm>
            <a:off x="227931" y="3748570"/>
            <a:ext cx="11773704" cy="369332"/>
          </a:xfrm>
          <a:prstGeom prst="rect">
            <a:avLst/>
          </a:prstGeom>
          <a:noFill/>
          <a:ln>
            <a:solidFill>
              <a:srgbClr val="DCACFF"/>
            </a:solidFill>
          </a:ln>
        </p:spPr>
        <p:txBody>
          <a:bodyPr wrap="square" rtlCol="0">
            <a:spAutoFit/>
          </a:bodyPr>
          <a:lstStyle/>
          <a:p>
            <a:r>
              <a:rPr lang="en-US" dirty="0"/>
              <a:t>Do this many times for each filament</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multiple lengths</a:t>
            </a:r>
            <a:endParaRPr lang="en-US" dirty="0"/>
          </a:p>
        </p:txBody>
      </p:sp>
      <p:sp>
        <p:nvSpPr>
          <p:cNvPr id="72" name="TextBox 71">
            <a:extLst>
              <a:ext uri="{FF2B5EF4-FFF2-40B4-BE49-F238E27FC236}">
                <a16:creationId xmlns:a16="http://schemas.microsoft.com/office/drawing/2014/main" id="{61E78186-E77A-8745-8E71-093DB0C110F1}"/>
              </a:ext>
            </a:extLst>
          </p:cNvPr>
          <p:cNvSpPr txBox="1"/>
          <p:nvPr/>
        </p:nvSpPr>
        <p:spPr>
          <a:xfrm>
            <a:off x="3217554" y="4560460"/>
            <a:ext cx="5432680" cy="646331"/>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3" name="TextBox 72">
            <a:extLst>
              <a:ext uri="{FF2B5EF4-FFF2-40B4-BE49-F238E27FC236}">
                <a16:creationId xmlns:a16="http://schemas.microsoft.com/office/drawing/2014/main" id="{ACF7FF06-EE48-214D-BD94-A43D1E4E20A8}"/>
              </a:ext>
            </a:extLst>
          </p:cNvPr>
          <p:cNvSpPr txBox="1"/>
          <p:nvPr/>
        </p:nvSpPr>
        <p:spPr>
          <a:xfrm>
            <a:off x="670889" y="5572591"/>
            <a:ext cx="10902920" cy="369332"/>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4" name="TextBox 73">
            <a:extLst>
              <a:ext uri="{FF2B5EF4-FFF2-40B4-BE49-F238E27FC236}">
                <a16:creationId xmlns:a16="http://schemas.microsoft.com/office/drawing/2014/main" id="{CB2DA541-6C22-CE40-8882-BE01FD00F5FA}"/>
              </a:ext>
            </a:extLst>
          </p:cNvPr>
          <p:cNvSpPr txBox="1"/>
          <p:nvPr/>
        </p:nvSpPr>
        <p:spPr>
          <a:xfrm>
            <a:off x="634935" y="6199734"/>
            <a:ext cx="2450739" cy="369332"/>
          </a:xfrm>
          <a:prstGeom prst="rect">
            <a:avLst/>
          </a:prstGeom>
          <a:noFill/>
          <a:ln>
            <a:solidFill>
              <a:srgbClr val="DCACFF"/>
            </a:solidFill>
          </a:ln>
        </p:spPr>
        <p:txBody>
          <a:bodyPr wrap="square" rtlCol="0">
            <a:spAutoFit/>
          </a:bodyPr>
          <a:lstStyle/>
          <a:p>
            <a:pPr algn="ctr"/>
            <a:r>
              <a:rPr lang="en-US" dirty="0"/>
              <a:t>Concentration</a:t>
            </a:r>
          </a:p>
        </p:txBody>
      </p:sp>
      <p:sp>
        <p:nvSpPr>
          <p:cNvPr id="75" name="TextBox 74">
            <a:extLst>
              <a:ext uri="{FF2B5EF4-FFF2-40B4-BE49-F238E27FC236}">
                <a16:creationId xmlns:a16="http://schemas.microsoft.com/office/drawing/2014/main" id="{9F9E500F-7B86-B14F-A409-E3FF5E8D5285}"/>
              </a:ext>
            </a:extLst>
          </p:cNvPr>
          <p:cNvSpPr txBox="1"/>
          <p:nvPr/>
        </p:nvSpPr>
        <p:spPr>
          <a:xfrm>
            <a:off x="9324722" y="6199734"/>
            <a:ext cx="2450739" cy="369332"/>
          </a:xfrm>
          <a:prstGeom prst="rect">
            <a:avLst/>
          </a:prstGeom>
          <a:noFill/>
          <a:ln>
            <a:solidFill>
              <a:srgbClr val="DCACFF"/>
            </a:solidFill>
          </a:ln>
        </p:spPr>
        <p:txBody>
          <a:bodyPr wrap="square" rtlCol="0">
            <a:spAutoFit/>
          </a:bodyPr>
          <a:lstStyle/>
          <a:p>
            <a:pPr algn="ctr"/>
            <a:r>
              <a:rPr lang="en-US" dirty="0"/>
              <a:t>Length</a:t>
            </a:r>
          </a:p>
        </p:txBody>
      </p:sp>
      <p:sp>
        <p:nvSpPr>
          <p:cNvPr id="76" name="Rounded Rectangle 75">
            <a:extLst>
              <a:ext uri="{FF2B5EF4-FFF2-40B4-BE49-F238E27FC236}">
                <a16:creationId xmlns:a16="http://schemas.microsoft.com/office/drawing/2014/main" id="{ED676394-AE76-6543-8ADA-FED929674483}"/>
              </a:ext>
            </a:extLst>
          </p:cNvPr>
          <p:cNvSpPr/>
          <p:nvPr/>
        </p:nvSpPr>
        <p:spPr>
          <a:xfrm>
            <a:off x="3555638" y="2125159"/>
            <a:ext cx="4595132" cy="55459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ECC9F9CD-4DEA-6343-9323-6969F4F407B8}"/>
              </a:ext>
            </a:extLst>
          </p:cNvPr>
          <p:cNvSpPr/>
          <p:nvPr/>
        </p:nvSpPr>
        <p:spPr>
          <a:xfrm>
            <a:off x="3308587" y="4583031"/>
            <a:ext cx="5257230" cy="70733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D1635F01-A9F9-2A44-B91F-70CD2A648867}"/>
              </a:ext>
            </a:extLst>
          </p:cNvPr>
          <p:cNvSpPr/>
          <p:nvPr/>
        </p:nvSpPr>
        <p:spPr>
          <a:xfrm>
            <a:off x="1563043" y="5558192"/>
            <a:ext cx="9167091" cy="383731"/>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FF9F143B-C179-BA4B-B23D-80E9626844E2}"/>
              </a:ext>
            </a:extLst>
          </p:cNvPr>
          <p:cNvSpPr/>
          <p:nvPr/>
        </p:nvSpPr>
        <p:spPr>
          <a:xfrm>
            <a:off x="1050315" y="6178175"/>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90F8D846-342A-B54D-9439-9239EDDB05EE}"/>
              </a:ext>
            </a:extLst>
          </p:cNvPr>
          <p:cNvSpPr/>
          <p:nvPr/>
        </p:nvSpPr>
        <p:spPr>
          <a:xfrm>
            <a:off x="9705168" y="6195027"/>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Up Arrow 80">
            <a:extLst>
              <a:ext uri="{FF2B5EF4-FFF2-40B4-BE49-F238E27FC236}">
                <a16:creationId xmlns:a16="http://schemas.microsoft.com/office/drawing/2014/main" id="{95B3450E-FAF1-C74F-8A3A-89A49AE2EBB2}"/>
              </a:ext>
            </a:extLst>
          </p:cNvPr>
          <p:cNvSpPr/>
          <p:nvPr/>
        </p:nvSpPr>
        <p:spPr>
          <a:xfrm rot="5400000">
            <a:off x="5357493" y="510814"/>
            <a:ext cx="158904" cy="2464614"/>
          </a:xfrm>
          <a:prstGeom prst="up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3B9B6C1-4DAA-4E46-8C7D-1ED2769C69CF}"/>
              </a:ext>
            </a:extLst>
          </p:cNvPr>
          <p:cNvSpPr txBox="1"/>
          <p:nvPr/>
        </p:nvSpPr>
        <p:spPr>
          <a:xfrm>
            <a:off x="4217267" y="553278"/>
            <a:ext cx="2600196" cy="984885"/>
          </a:xfrm>
          <a:prstGeom prst="rect">
            <a:avLst/>
          </a:prstGeom>
          <a:noFill/>
          <a:ln>
            <a:solidFill>
              <a:srgbClr val="DCACFF"/>
            </a:solidFill>
          </a:ln>
        </p:spPr>
        <p:txBody>
          <a:bodyPr wrap="square" rtlCol="0">
            <a:spAutoFit/>
          </a:bodyPr>
          <a:lstStyle/>
          <a:p>
            <a:pPr algn="ctr"/>
            <a:r>
              <a:rPr lang="en-US" dirty="0"/>
              <a:t>Faster association, additional diffuse time </a:t>
            </a:r>
            <a:r>
              <a:rPr lang="en-US" sz="1100" dirty="0"/>
              <a:t>(slower for individual protein, faster at high concentration)</a:t>
            </a:r>
          </a:p>
        </p:txBody>
      </p:sp>
      <p:sp>
        <p:nvSpPr>
          <p:cNvPr id="83" name="Rounded Rectangle 82">
            <a:extLst>
              <a:ext uri="{FF2B5EF4-FFF2-40B4-BE49-F238E27FC236}">
                <a16:creationId xmlns:a16="http://schemas.microsoft.com/office/drawing/2014/main" id="{55BFBFF4-1352-1744-9E97-45105AF8FD6B}"/>
              </a:ext>
            </a:extLst>
          </p:cNvPr>
          <p:cNvSpPr/>
          <p:nvPr/>
        </p:nvSpPr>
        <p:spPr>
          <a:xfrm>
            <a:off x="152759" y="487545"/>
            <a:ext cx="4053585" cy="151404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62D77EC-59EB-0F46-9D59-937F5B0DEA7C}"/>
              </a:ext>
            </a:extLst>
          </p:cNvPr>
          <p:cNvSpPr/>
          <p:nvPr/>
        </p:nvSpPr>
        <p:spPr>
          <a:xfrm>
            <a:off x="6738647" y="337931"/>
            <a:ext cx="5433986" cy="1616945"/>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ircular Arrow 84">
            <a:extLst>
              <a:ext uri="{FF2B5EF4-FFF2-40B4-BE49-F238E27FC236}">
                <a16:creationId xmlns:a16="http://schemas.microsoft.com/office/drawing/2014/main" id="{F196E2D0-D8BB-D240-91E3-C0FF125B9E23}"/>
              </a:ext>
            </a:extLst>
          </p:cNvPr>
          <p:cNvSpPr/>
          <p:nvPr/>
        </p:nvSpPr>
        <p:spPr>
          <a:xfrm rot="8554835">
            <a:off x="8029792" y="1654145"/>
            <a:ext cx="1313975" cy="1255910"/>
          </a:xfrm>
          <a:prstGeom prst="circularArrow">
            <a:avLst>
              <a:gd name="adj1" fmla="val 12500"/>
              <a:gd name="adj2" fmla="val 1142319"/>
              <a:gd name="adj3" fmla="val 20457681"/>
              <a:gd name="adj4" fmla="val 10800000"/>
              <a:gd name="adj5" fmla="val 24428"/>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wn Arrow 85">
            <a:extLst>
              <a:ext uri="{FF2B5EF4-FFF2-40B4-BE49-F238E27FC236}">
                <a16:creationId xmlns:a16="http://schemas.microsoft.com/office/drawing/2014/main" id="{886612E5-CBAF-5840-B71E-2CCBFEC8CB4B}"/>
              </a:ext>
            </a:extLst>
          </p:cNvPr>
          <p:cNvSpPr/>
          <p:nvPr/>
        </p:nvSpPr>
        <p:spPr>
          <a:xfrm>
            <a:off x="5745060" y="265687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a:extLst>
              <a:ext uri="{FF2B5EF4-FFF2-40B4-BE49-F238E27FC236}">
                <a16:creationId xmlns:a16="http://schemas.microsoft.com/office/drawing/2014/main" id="{28690A27-A2B2-574F-97F2-37C85288A283}"/>
              </a:ext>
            </a:extLst>
          </p:cNvPr>
          <p:cNvSpPr/>
          <p:nvPr/>
        </p:nvSpPr>
        <p:spPr>
          <a:xfrm>
            <a:off x="5745060" y="3465664"/>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E59EAE1F-CAF9-1E4C-91F9-6837226A57E7}"/>
              </a:ext>
            </a:extLst>
          </p:cNvPr>
          <p:cNvSpPr/>
          <p:nvPr/>
        </p:nvSpPr>
        <p:spPr>
          <a:xfrm>
            <a:off x="5804862" y="5303611"/>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1ECCCA91-5FD9-8140-BFA7-3EC7912F787E}"/>
              </a:ext>
            </a:extLst>
          </p:cNvPr>
          <p:cNvSpPr/>
          <p:nvPr/>
        </p:nvSpPr>
        <p:spPr>
          <a:xfrm rot="2722183">
            <a:off x="1752386" y="589705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00BBB009-4B97-4E40-99B4-1ABC6C608DC6}"/>
              </a:ext>
            </a:extLst>
          </p:cNvPr>
          <p:cNvSpPr/>
          <p:nvPr/>
        </p:nvSpPr>
        <p:spPr>
          <a:xfrm rot="19080761">
            <a:off x="10332986" y="5928076"/>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EEF552-103E-8C49-A1C4-76DE7165D408}"/>
              </a:ext>
            </a:extLst>
          </p:cNvPr>
          <p:cNvGrpSpPr/>
          <p:nvPr/>
        </p:nvGrpSpPr>
        <p:grpSpPr>
          <a:xfrm>
            <a:off x="870091" y="434744"/>
            <a:ext cx="7537481" cy="992419"/>
            <a:chOff x="1454868" y="4186043"/>
            <a:chExt cx="7537481" cy="992419"/>
          </a:xfrm>
        </p:grpSpPr>
        <p:grpSp>
          <p:nvGrpSpPr>
            <p:cNvPr id="7" name="Group 6">
              <a:extLst>
                <a:ext uri="{FF2B5EF4-FFF2-40B4-BE49-F238E27FC236}">
                  <a16:creationId xmlns:a16="http://schemas.microsoft.com/office/drawing/2014/main" id="{ACEA1CD1-3AE1-E245-8126-60F9ACCB7D85}"/>
                </a:ext>
              </a:extLst>
            </p:cNvPr>
            <p:cNvGrpSpPr/>
            <p:nvPr/>
          </p:nvGrpSpPr>
          <p:grpSpPr>
            <a:xfrm>
              <a:off x="3404100" y="4459480"/>
              <a:ext cx="5588249" cy="391048"/>
              <a:chOff x="1638668" y="4000351"/>
              <a:chExt cx="5588249" cy="391048"/>
            </a:xfrm>
          </p:grpSpPr>
          <p:grpSp>
            <p:nvGrpSpPr>
              <p:cNvPr id="19" name="Group 18">
                <a:extLst>
                  <a:ext uri="{FF2B5EF4-FFF2-40B4-BE49-F238E27FC236}">
                    <a16:creationId xmlns:a16="http://schemas.microsoft.com/office/drawing/2014/main" id="{A62D0717-8213-744C-9858-33BC07DC06DB}"/>
                  </a:ext>
                </a:extLst>
              </p:cNvPr>
              <p:cNvGrpSpPr/>
              <p:nvPr/>
            </p:nvGrpSpPr>
            <p:grpSpPr>
              <a:xfrm rot="16200000">
                <a:off x="3883968" y="3638130"/>
                <a:ext cx="304800" cy="1201737"/>
                <a:chOff x="5686097" y="2949849"/>
                <a:chExt cx="304800" cy="1201737"/>
              </a:xfrm>
            </p:grpSpPr>
            <p:sp>
              <p:nvSpPr>
                <p:cNvPr id="34" name="Rectangle 33">
                  <a:extLst>
                    <a:ext uri="{FF2B5EF4-FFF2-40B4-BE49-F238E27FC236}">
                      <a16:creationId xmlns:a16="http://schemas.microsoft.com/office/drawing/2014/main" id="{ABB00AD4-09ED-AB42-86A3-F9A4EEAC5169}"/>
                    </a:ext>
                  </a:extLst>
                </p:cNvPr>
                <p:cNvSpPr/>
                <p:nvPr/>
              </p:nvSpPr>
              <p:spPr>
                <a:xfrm>
                  <a:off x="5686097" y="2949849"/>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6500A6-34C5-C543-A829-4CEED3E28BE9}"/>
                    </a:ext>
                  </a:extLst>
                </p:cNvPr>
                <p:cNvSpPr/>
                <p:nvPr/>
              </p:nvSpPr>
              <p:spPr>
                <a:xfrm>
                  <a:off x="5686097" y="323718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590F39C-FF27-754F-9562-220CE8753734}"/>
                    </a:ext>
                  </a:extLst>
                </p:cNvPr>
                <p:cNvGrpSpPr/>
                <p:nvPr/>
              </p:nvGrpSpPr>
              <p:grpSpPr>
                <a:xfrm>
                  <a:off x="5686097" y="3541986"/>
                  <a:ext cx="304800" cy="609600"/>
                  <a:chOff x="5838497" y="4021274"/>
                  <a:chExt cx="304800" cy="609600"/>
                </a:xfrm>
              </p:grpSpPr>
              <p:sp>
                <p:nvSpPr>
                  <p:cNvPr id="37" name="Rectangle 36">
                    <a:extLst>
                      <a:ext uri="{FF2B5EF4-FFF2-40B4-BE49-F238E27FC236}">
                        <a16:creationId xmlns:a16="http://schemas.microsoft.com/office/drawing/2014/main" id="{CB513FFA-8BAB-E042-9571-B29A81C6C461}"/>
                      </a:ext>
                    </a:extLst>
                  </p:cNvPr>
                  <p:cNvSpPr/>
                  <p:nvPr/>
                </p:nvSpPr>
                <p:spPr>
                  <a:xfrm>
                    <a:off x="5838497" y="40212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3A863F-2691-AC4B-AE53-36EC9D0D6002}"/>
                      </a:ext>
                    </a:extLst>
                  </p:cNvPr>
                  <p:cNvSpPr/>
                  <p:nvPr/>
                </p:nvSpPr>
                <p:spPr>
                  <a:xfrm>
                    <a:off x="5838497" y="43260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11253765-319F-A140-B7E5-4E4D1DC7B339}"/>
                  </a:ext>
                </a:extLst>
              </p:cNvPr>
              <p:cNvCxnSpPr/>
              <p:nvPr/>
            </p:nvCxnSpPr>
            <p:spPr>
              <a:xfrm>
                <a:off x="4942037" y="4238997"/>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787D2AA-1708-C442-9A22-13F26540A46F}"/>
                  </a:ext>
                </a:extLst>
              </p:cNvPr>
              <p:cNvGrpSpPr/>
              <p:nvPr/>
            </p:nvGrpSpPr>
            <p:grpSpPr>
              <a:xfrm rot="5400000">
                <a:off x="5900569" y="3790530"/>
                <a:ext cx="304800" cy="896937"/>
                <a:chOff x="5791200" y="2758237"/>
                <a:chExt cx="304800" cy="896937"/>
              </a:xfrm>
            </p:grpSpPr>
            <p:sp>
              <p:nvSpPr>
                <p:cNvPr id="31" name="Rectangle 30">
                  <a:extLst>
                    <a:ext uri="{FF2B5EF4-FFF2-40B4-BE49-F238E27FC236}">
                      <a16:creationId xmlns:a16="http://schemas.microsoft.com/office/drawing/2014/main" id="{3D54C644-2FBB-B84D-A422-655B2B4B9D02}"/>
                    </a:ext>
                  </a:extLst>
                </p:cNvPr>
                <p:cNvSpPr/>
                <p:nvPr/>
              </p:nvSpPr>
              <p:spPr>
                <a:xfrm>
                  <a:off x="5791200" y="27582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3A5476-28AE-CF47-BA66-6FBAF0E977C2}"/>
                    </a:ext>
                  </a:extLst>
                </p:cNvPr>
                <p:cNvSpPr/>
                <p:nvPr/>
              </p:nvSpPr>
              <p:spPr>
                <a:xfrm>
                  <a:off x="5791200" y="30630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30AB39-6B7E-D54F-AB3E-E4C5FC501661}"/>
                    </a:ext>
                  </a:extLst>
                </p:cNvPr>
                <p:cNvSpPr/>
                <p:nvPr/>
              </p:nvSpPr>
              <p:spPr>
                <a:xfrm>
                  <a:off x="5791200" y="33503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15DF547-4E0F-4740-91A9-8FA858F9A71A}"/>
                  </a:ext>
                </a:extLst>
              </p:cNvPr>
              <p:cNvSpPr/>
              <p:nvPr/>
            </p:nvSpPr>
            <p:spPr>
              <a:xfrm rot="16200000">
                <a:off x="6922117" y="4086598"/>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CD4F02-2291-B24B-B340-D506C6DC7453}"/>
                  </a:ext>
                </a:extLst>
              </p:cNvPr>
              <p:cNvSpPr/>
              <p:nvPr/>
            </p:nvSpPr>
            <p:spPr>
              <a:xfrm>
                <a:off x="4403715" y="4000351"/>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4568106-8457-8A44-8E26-3C004927F638}"/>
                  </a:ext>
                </a:extLst>
              </p:cNvPr>
              <p:cNvGrpSpPr/>
              <p:nvPr/>
            </p:nvGrpSpPr>
            <p:grpSpPr>
              <a:xfrm rot="16200000">
                <a:off x="2087136" y="3638127"/>
                <a:ext cx="304800" cy="1201736"/>
                <a:chOff x="5686097" y="2835550"/>
                <a:chExt cx="304800" cy="1201736"/>
              </a:xfrm>
            </p:grpSpPr>
            <p:sp>
              <p:nvSpPr>
                <p:cNvPr id="26" name="Rectangle 25">
                  <a:extLst>
                    <a:ext uri="{FF2B5EF4-FFF2-40B4-BE49-F238E27FC236}">
                      <a16:creationId xmlns:a16="http://schemas.microsoft.com/office/drawing/2014/main" id="{3CFAE23A-072A-B640-9FD1-CA7CEEB36AD7}"/>
                    </a:ext>
                  </a:extLst>
                </p:cNvPr>
                <p:cNvSpPr/>
                <p:nvPr/>
              </p:nvSpPr>
              <p:spPr>
                <a:xfrm>
                  <a:off x="5686097" y="2835550"/>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00A392-3E59-FE4F-B5FD-C023448B8925}"/>
                    </a:ext>
                  </a:extLst>
                </p:cNvPr>
                <p:cNvSpPr/>
                <p:nvPr/>
              </p:nvSpPr>
              <p:spPr>
                <a:xfrm>
                  <a:off x="5686097" y="312288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C445663-C653-2A46-89AD-B23366D3AE90}"/>
                    </a:ext>
                  </a:extLst>
                </p:cNvPr>
                <p:cNvGrpSpPr/>
                <p:nvPr/>
              </p:nvGrpSpPr>
              <p:grpSpPr>
                <a:xfrm>
                  <a:off x="5686097" y="3427686"/>
                  <a:ext cx="304800" cy="609600"/>
                  <a:chOff x="5838497" y="3906974"/>
                  <a:chExt cx="304800" cy="609600"/>
                </a:xfrm>
              </p:grpSpPr>
              <p:sp>
                <p:nvSpPr>
                  <p:cNvPr id="29" name="Rectangle 28">
                    <a:extLst>
                      <a:ext uri="{FF2B5EF4-FFF2-40B4-BE49-F238E27FC236}">
                        <a16:creationId xmlns:a16="http://schemas.microsoft.com/office/drawing/2014/main" id="{16459700-628F-DF41-B329-AF5002D6AAC2}"/>
                      </a:ext>
                    </a:extLst>
                  </p:cNvPr>
                  <p:cNvSpPr/>
                  <p:nvPr/>
                </p:nvSpPr>
                <p:spPr>
                  <a:xfrm>
                    <a:off x="5838497" y="39069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E9D9D5-B2C5-994C-9C74-929B06C4D95A}"/>
                      </a:ext>
                    </a:extLst>
                  </p:cNvPr>
                  <p:cNvSpPr/>
                  <p:nvPr/>
                </p:nvSpPr>
                <p:spPr>
                  <a:xfrm>
                    <a:off x="5838497" y="42117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91419686-E9DC-AC43-B333-ACDA95427FF0}"/>
                  </a:ext>
                </a:extLst>
              </p:cNvPr>
              <p:cNvSpPr/>
              <p:nvPr/>
            </p:nvSpPr>
            <p:spPr>
              <a:xfrm>
                <a:off x="7002127" y="4005342"/>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BA0E15D-5AF0-D04E-B255-CE283CAA7D13}"/>
                </a:ext>
              </a:extLst>
            </p:cNvPr>
            <p:cNvGrpSpPr/>
            <p:nvPr/>
          </p:nvGrpSpPr>
          <p:grpSpPr>
            <a:xfrm>
              <a:off x="1454868" y="4545726"/>
              <a:ext cx="1201736" cy="304800"/>
              <a:chOff x="1454868" y="3791346"/>
              <a:chExt cx="1201736" cy="304800"/>
            </a:xfrm>
          </p:grpSpPr>
          <p:sp>
            <p:nvSpPr>
              <p:cNvPr id="15" name="Rectangle 14">
                <a:extLst>
                  <a:ext uri="{FF2B5EF4-FFF2-40B4-BE49-F238E27FC236}">
                    <a16:creationId xmlns:a16="http://schemas.microsoft.com/office/drawing/2014/main" id="{B4D7ACF4-C568-4B49-B828-6E165D40FA2E}"/>
                  </a:ext>
                </a:extLst>
              </p:cNvPr>
              <p:cNvSpPr/>
              <p:nvPr/>
            </p:nvSpPr>
            <p:spPr>
              <a:xfrm rot="16200000">
                <a:off x="1454868"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D5C1D-C319-2B49-BAE5-478D6041A75B}"/>
                  </a:ext>
                </a:extLst>
              </p:cNvPr>
              <p:cNvSpPr/>
              <p:nvPr/>
            </p:nvSpPr>
            <p:spPr>
              <a:xfrm rot="16200000">
                <a:off x="1742205"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52310E-E683-C744-ABCF-B902C81D0A3D}"/>
                  </a:ext>
                </a:extLst>
              </p:cNvPr>
              <p:cNvSpPr/>
              <p:nvPr/>
            </p:nvSpPr>
            <p:spPr>
              <a:xfrm rot="16200000">
                <a:off x="20470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3E6B9-B53B-044E-A34B-01A69AFF93C5}"/>
                  </a:ext>
                </a:extLst>
              </p:cNvPr>
              <p:cNvSpPr/>
              <p:nvPr/>
            </p:nvSpPr>
            <p:spPr>
              <a:xfrm rot="16200000">
                <a:off x="23518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C1F06545-DBA1-8E4D-B7EB-D6861148D86C}"/>
                </a:ext>
              </a:extLst>
            </p:cNvPr>
            <p:cNvCxnSpPr/>
            <p:nvPr/>
          </p:nvCxnSpPr>
          <p:spPr>
            <a:xfrm>
              <a:off x="2774147" y="4700399"/>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7CE7DC6-F7B7-1B41-82D6-04707BE1551C}"/>
                </a:ext>
              </a:extLst>
            </p:cNvPr>
            <p:cNvSpPr/>
            <p:nvPr/>
          </p:nvSpPr>
          <p:spPr>
            <a:xfrm>
              <a:off x="2656604" y="4200890"/>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9126B8-B020-724B-AA45-C340B0B3F5FE}"/>
                </a:ext>
              </a:extLst>
            </p:cNvPr>
            <p:cNvSpPr/>
            <p:nvPr/>
          </p:nvSpPr>
          <p:spPr>
            <a:xfrm>
              <a:off x="2431813" y="500597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331312-87FB-6742-AD24-E34D2B37550D}"/>
                </a:ext>
              </a:extLst>
            </p:cNvPr>
            <p:cNvSpPr/>
            <p:nvPr/>
          </p:nvSpPr>
          <p:spPr>
            <a:xfrm>
              <a:off x="1998409" y="418604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B21C1D7-FAF5-6D4E-9EF4-965FD8690D37}"/>
                </a:ext>
              </a:extLst>
            </p:cNvPr>
            <p:cNvSpPr/>
            <p:nvPr/>
          </p:nvSpPr>
          <p:spPr>
            <a:xfrm>
              <a:off x="4067415" y="4384809"/>
              <a:ext cx="389831" cy="258590"/>
            </a:xfrm>
            <a:prstGeom prst="arc">
              <a:avLst/>
            </a:prstGeom>
            <a:ln>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820EA7-ED15-AE45-A48A-7C005FC084BD}"/>
                </a:ext>
              </a:extLst>
            </p:cNvPr>
            <p:cNvSpPr/>
            <p:nvPr/>
          </p:nvSpPr>
          <p:spPr>
            <a:xfrm rot="17940871">
              <a:off x="3739755" y="4457199"/>
              <a:ext cx="389831" cy="258590"/>
            </a:xfrm>
            <a:prstGeom prst="arc">
              <a:avLst/>
            </a:prstGeom>
            <a:ln>
              <a:solidFill>
                <a:schemeClr val="accent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Oval 38">
            <a:extLst>
              <a:ext uri="{FF2B5EF4-FFF2-40B4-BE49-F238E27FC236}">
                <a16:creationId xmlns:a16="http://schemas.microsoft.com/office/drawing/2014/main" id="{0D8F6398-B442-1145-94DD-CF1FC0937F71}"/>
              </a:ext>
            </a:extLst>
          </p:cNvPr>
          <p:cNvSpPr/>
          <p:nvPr/>
        </p:nvSpPr>
        <p:spPr>
          <a:xfrm flipH="1">
            <a:off x="3476122" y="520786"/>
            <a:ext cx="161389" cy="18739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9B4AC6E-E60E-7943-80CF-F69269C73912}"/>
              </a:ext>
            </a:extLst>
          </p:cNvPr>
          <p:cNvSpPr txBox="1"/>
          <p:nvPr/>
        </p:nvSpPr>
        <p:spPr>
          <a:xfrm>
            <a:off x="8762488" y="175033"/>
            <a:ext cx="304800" cy="369332"/>
          </a:xfrm>
          <a:prstGeom prst="rect">
            <a:avLst/>
          </a:prstGeom>
          <a:noFill/>
        </p:spPr>
        <p:txBody>
          <a:bodyPr wrap="square" rtlCol="0">
            <a:spAutoFit/>
          </a:bodyPr>
          <a:lstStyle/>
          <a:p>
            <a:r>
              <a:rPr lang="en-US" dirty="0">
                <a:solidFill>
                  <a:prstClr val="black"/>
                </a:solidFill>
                <a:latin typeface="Calibri"/>
              </a:rPr>
              <a:t>T</a:t>
            </a:r>
          </a:p>
        </p:txBody>
      </p:sp>
      <p:sp>
        <p:nvSpPr>
          <p:cNvPr id="41" name="TextBox 40">
            <a:extLst>
              <a:ext uri="{FF2B5EF4-FFF2-40B4-BE49-F238E27FC236}">
                <a16:creationId xmlns:a16="http://schemas.microsoft.com/office/drawing/2014/main" id="{5E33B242-99EA-2044-94D0-C34A662607D9}"/>
              </a:ext>
            </a:extLst>
          </p:cNvPr>
          <p:cNvSpPr txBox="1"/>
          <p:nvPr/>
        </p:nvSpPr>
        <p:spPr>
          <a:xfrm>
            <a:off x="2144217" y="126732"/>
            <a:ext cx="741298" cy="369332"/>
          </a:xfrm>
          <a:prstGeom prst="rect">
            <a:avLst/>
          </a:prstGeom>
          <a:noFill/>
        </p:spPr>
        <p:txBody>
          <a:bodyPr wrap="square" rtlCol="0">
            <a:spAutoFit/>
          </a:bodyPr>
          <a:lstStyle/>
          <a:p>
            <a:r>
              <a:rPr lang="en-US" dirty="0">
                <a:solidFill>
                  <a:prstClr val="black"/>
                </a:solidFill>
                <a:latin typeface="Calibri"/>
              </a:rPr>
              <a:t>T (0n)</a:t>
            </a:r>
          </a:p>
        </p:txBody>
      </p:sp>
      <p:sp>
        <p:nvSpPr>
          <p:cNvPr id="42" name="TextBox 41">
            <a:extLst>
              <a:ext uri="{FF2B5EF4-FFF2-40B4-BE49-F238E27FC236}">
                <a16:creationId xmlns:a16="http://schemas.microsoft.com/office/drawing/2014/main" id="{676BAB55-B115-8745-88BB-2EF90296F10B}"/>
              </a:ext>
            </a:extLst>
          </p:cNvPr>
          <p:cNvSpPr txBox="1"/>
          <p:nvPr/>
        </p:nvSpPr>
        <p:spPr>
          <a:xfrm>
            <a:off x="3958384" y="126732"/>
            <a:ext cx="1146706" cy="369332"/>
          </a:xfrm>
          <a:prstGeom prst="rect">
            <a:avLst/>
          </a:prstGeom>
          <a:noFill/>
        </p:spPr>
        <p:txBody>
          <a:bodyPr wrap="square" rtlCol="0">
            <a:spAutoFit/>
          </a:bodyPr>
          <a:lstStyle/>
          <a:p>
            <a:r>
              <a:rPr lang="en-US" dirty="0">
                <a:solidFill>
                  <a:prstClr val="black"/>
                </a:solidFill>
                <a:latin typeface="Calibri"/>
              </a:rPr>
              <a:t>T (Diffuse)</a:t>
            </a:r>
          </a:p>
        </p:txBody>
      </p:sp>
      <p:sp>
        <p:nvSpPr>
          <p:cNvPr id="43" name="TextBox 42">
            <a:extLst>
              <a:ext uri="{FF2B5EF4-FFF2-40B4-BE49-F238E27FC236}">
                <a16:creationId xmlns:a16="http://schemas.microsoft.com/office/drawing/2014/main" id="{959236C5-E3D0-C843-949D-EB859DDCE61A}"/>
              </a:ext>
            </a:extLst>
          </p:cNvPr>
          <p:cNvSpPr txBox="1"/>
          <p:nvPr/>
        </p:nvSpPr>
        <p:spPr>
          <a:xfrm>
            <a:off x="5790850" y="121253"/>
            <a:ext cx="1146706" cy="369332"/>
          </a:xfrm>
          <a:prstGeom prst="rect">
            <a:avLst/>
          </a:prstGeom>
          <a:noFill/>
        </p:spPr>
        <p:txBody>
          <a:bodyPr wrap="square" rtlCol="0">
            <a:spAutoFit/>
          </a:bodyPr>
          <a:lstStyle/>
          <a:p>
            <a:r>
              <a:rPr lang="en-US" dirty="0">
                <a:solidFill>
                  <a:prstClr val="black"/>
                </a:solidFill>
                <a:latin typeface="Calibri"/>
              </a:rPr>
              <a:t>T (Off)</a:t>
            </a:r>
          </a:p>
        </p:txBody>
      </p:sp>
      <p:sp>
        <p:nvSpPr>
          <p:cNvPr id="44" name="TextBox 43">
            <a:extLst>
              <a:ext uri="{FF2B5EF4-FFF2-40B4-BE49-F238E27FC236}">
                <a16:creationId xmlns:a16="http://schemas.microsoft.com/office/drawing/2014/main" id="{B787BE2C-AEF5-2B4A-97A0-D0F8A2F671CB}"/>
              </a:ext>
            </a:extLst>
          </p:cNvPr>
          <p:cNvSpPr txBox="1"/>
          <p:nvPr/>
        </p:nvSpPr>
        <p:spPr>
          <a:xfrm>
            <a:off x="3352844" y="95868"/>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5" name="TextBox 44">
            <a:extLst>
              <a:ext uri="{FF2B5EF4-FFF2-40B4-BE49-F238E27FC236}">
                <a16:creationId xmlns:a16="http://schemas.microsoft.com/office/drawing/2014/main" id="{E330E1DC-F4A2-4240-AF71-1706BB35C528}"/>
              </a:ext>
            </a:extLst>
          </p:cNvPr>
          <p:cNvSpPr txBox="1"/>
          <p:nvPr/>
        </p:nvSpPr>
        <p:spPr>
          <a:xfrm>
            <a:off x="5300652" y="88151"/>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6" name="TextBox 45">
            <a:extLst>
              <a:ext uri="{FF2B5EF4-FFF2-40B4-BE49-F238E27FC236}">
                <a16:creationId xmlns:a16="http://schemas.microsoft.com/office/drawing/2014/main" id="{EE8E4676-F033-4348-A661-F547CC779261}"/>
              </a:ext>
            </a:extLst>
          </p:cNvPr>
          <p:cNvSpPr txBox="1"/>
          <p:nvPr/>
        </p:nvSpPr>
        <p:spPr>
          <a:xfrm>
            <a:off x="7427754" y="126732"/>
            <a:ext cx="1146706" cy="369332"/>
          </a:xfrm>
          <a:prstGeom prst="rect">
            <a:avLst/>
          </a:prstGeom>
          <a:noFill/>
        </p:spPr>
        <p:txBody>
          <a:bodyPr wrap="square" rtlCol="0">
            <a:spAutoFit/>
          </a:bodyPr>
          <a:lstStyle/>
          <a:p>
            <a:r>
              <a:rPr lang="en-US" dirty="0">
                <a:solidFill>
                  <a:prstClr val="black"/>
                </a:solidFill>
                <a:latin typeface="Calibri"/>
              </a:rPr>
              <a:t>=</a:t>
            </a:r>
          </a:p>
        </p:txBody>
      </p:sp>
      <p:pic>
        <p:nvPicPr>
          <p:cNvPr id="49" name="Picture 48" descr="A close up of a map&#10;&#10;Description automatically generated">
            <a:extLst>
              <a:ext uri="{FF2B5EF4-FFF2-40B4-BE49-F238E27FC236}">
                <a16:creationId xmlns:a16="http://schemas.microsoft.com/office/drawing/2014/main" id="{ADAF3A5A-7B7F-D340-B9B1-553ECDF69686}"/>
              </a:ext>
            </a:extLst>
          </p:cNvPr>
          <p:cNvPicPr>
            <a:picLocks noChangeAspect="1"/>
          </p:cNvPicPr>
          <p:nvPr/>
        </p:nvPicPr>
        <p:blipFill rotWithShape="1">
          <a:blip r:embed="rId2"/>
          <a:srcRect b="6737"/>
          <a:stretch/>
        </p:blipFill>
        <p:spPr>
          <a:xfrm>
            <a:off x="0" y="1318349"/>
            <a:ext cx="6146525" cy="4284977"/>
          </a:xfrm>
          <a:prstGeom prst="rect">
            <a:avLst/>
          </a:prstGeom>
        </p:spPr>
      </p:pic>
      <p:sp>
        <p:nvSpPr>
          <p:cNvPr id="50" name="TextBox 49">
            <a:extLst>
              <a:ext uri="{FF2B5EF4-FFF2-40B4-BE49-F238E27FC236}">
                <a16:creationId xmlns:a16="http://schemas.microsoft.com/office/drawing/2014/main" id="{76C6BEBB-14A2-834F-ACA9-66A2D1C78E15}"/>
              </a:ext>
            </a:extLst>
          </p:cNvPr>
          <p:cNvSpPr txBox="1"/>
          <p:nvPr/>
        </p:nvSpPr>
        <p:spPr>
          <a:xfrm>
            <a:off x="1847036" y="5549398"/>
            <a:ext cx="5230784" cy="261610"/>
          </a:xfrm>
          <a:prstGeom prst="rect">
            <a:avLst/>
          </a:prstGeom>
          <a:noFill/>
        </p:spPr>
        <p:txBody>
          <a:bodyPr wrap="square" rtlCol="0">
            <a:spAutoFit/>
          </a:bodyPr>
          <a:lstStyle/>
          <a:p>
            <a:r>
              <a:rPr lang="en-US" sz="1100" dirty="0">
                <a:solidFill>
                  <a:prstClr val="black"/>
                </a:solidFill>
                <a:latin typeface="Calibri"/>
              </a:rPr>
              <a:t>Length of Filament (in monomers)</a:t>
            </a:r>
          </a:p>
        </p:txBody>
      </p:sp>
      <p:pic>
        <p:nvPicPr>
          <p:cNvPr id="52" name="Picture 51" descr="A picture containing object, clock&#10;&#10;Description automatically generated">
            <a:extLst>
              <a:ext uri="{FF2B5EF4-FFF2-40B4-BE49-F238E27FC236}">
                <a16:creationId xmlns:a16="http://schemas.microsoft.com/office/drawing/2014/main" id="{375459A5-5551-6144-AA35-30B356C9E7C4}"/>
              </a:ext>
            </a:extLst>
          </p:cNvPr>
          <p:cNvPicPr>
            <a:picLocks noChangeAspect="1"/>
          </p:cNvPicPr>
          <p:nvPr/>
        </p:nvPicPr>
        <p:blipFill rotWithShape="1">
          <a:blip r:embed="rId3"/>
          <a:srcRect l="30" r="49968"/>
          <a:stretch/>
        </p:blipFill>
        <p:spPr>
          <a:xfrm>
            <a:off x="814088" y="2190278"/>
            <a:ext cx="2129052" cy="536116"/>
          </a:xfrm>
          <a:prstGeom prst="rect">
            <a:avLst/>
          </a:prstGeom>
        </p:spPr>
      </p:pic>
      <p:pic>
        <p:nvPicPr>
          <p:cNvPr id="53" name="Picture 52" descr="A picture containing object, clock&#10;&#10;Description automatically generated">
            <a:extLst>
              <a:ext uri="{FF2B5EF4-FFF2-40B4-BE49-F238E27FC236}">
                <a16:creationId xmlns:a16="http://schemas.microsoft.com/office/drawing/2014/main" id="{22D9CE8F-45F5-594C-B89D-1A88A557017B}"/>
              </a:ext>
            </a:extLst>
          </p:cNvPr>
          <p:cNvPicPr>
            <a:picLocks noChangeAspect="1"/>
          </p:cNvPicPr>
          <p:nvPr/>
        </p:nvPicPr>
        <p:blipFill rotWithShape="1">
          <a:blip r:embed="rId3"/>
          <a:srcRect l="48765" r="1203"/>
          <a:stretch/>
        </p:blipFill>
        <p:spPr>
          <a:xfrm>
            <a:off x="2994194" y="2182073"/>
            <a:ext cx="2129052" cy="536116"/>
          </a:xfrm>
          <a:prstGeom prst="rect">
            <a:avLst/>
          </a:prstGeom>
        </p:spPr>
      </p:pic>
      <p:pic>
        <p:nvPicPr>
          <p:cNvPr id="54" name="Content Placeholder 53" descr="A screenshot of a map&#10;&#10;Description automatically generated">
            <a:extLst>
              <a:ext uri="{FF2B5EF4-FFF2-40B4-BE49-F238E27FC236}">
                <a16:creationId xmlns:a16="http://schemas.microsoft.com/office/drawing/2014/main" id="{4C3FEB66-299C-8945-A684-7F4E5214219F}"/>
              </a:ext>
            </a:extLst>
          </p:cNvPr>
          <p:cNvPicPr>
            <a:picLocks noGrp="1" noChangeAspect="1"/>
          </p:cNvPicPr>
          <p:nvPr>
            <p:ph idx="1"/>
          </p:nvPr>
        </p:nvPicPr>
        <p:blipFill>
          <a:blip r:embed="rId4"/>
          <a:stretch>
            <a:fillRect/>
          </a:stretch>
        </p:blipFill>
        <p:spPr>
          <a:xfrm>
            <a:off x="5922153" y="1713163"/>
            <a:ext cx="6269126" cy="3890163"/>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DBD91AB3-C9D9-6A48-9E82-F342BFEB84D4}"/>
              </a:ext>
            </a:extLst>
          </p:cNvPr>
          <p:cNvPicPr>
            <a:picLocks noChangeAspect="1"/>
          </p:cNvPicPr>
          <p:nvPr/>
        </p:nvPicPr>
        <p:blipFill>
          <a:blip r:embed="rId5"/>
          <a:stretch>
            <a:fillRect/>
          </a:stretch>
        </p:blipFill>
        <p:spPr>
          <a:xfrm>
            <a:off x="936716" y="3141759"/>
            <a:ext cx="2740837" cy="596289"/>
          </a:xfrm>
          <a:prstGeom prst="rect">
            <a:avLst/>
          </a:prstGeom>
        </p:spPr>
      </p:pic>
      <p:sp>
        <p:nvSpPr>
          <p:cNvPr id="57" name="TextBox 56">
            <a:extLst>
              <a:ext uri="{FF2B5EF4-FFF2-40B4-BE49-F238E27FC236}">
                <a16:creationId xmlns:a16="http://schemas.microsoft.com/office/drawing/2014/main" id="{D7E43E80-947E-8E41-B7F7-C76F234BB041}"/>
              </a:ext>
            </a:extLst>
          </p:cNvPr>
          <p:cNvSpPr txBox="1"/>
          <p:nvPr/>
        </p:nvSpPr>
        <p:spPr>
          <a:xfrm>
            <a:off x="731614" y="5866318"/>
            <a:ext cx="11167408" cy="954107"/>
          </a:xfrm>
          <a:prstGeom prst="rect">
            <a:avLst/>
          </a:prstGeom>
          <a:noFill/>
        </p:spPr>
        <p:txBody>
          <a:bodyPr wrap="square" rtlCol="0">
            <a:spAutoFit/>
          </a:bodyPr>
          <a:lstStyle/>
          <a:p>
            <a:r>
              <a:rPr lang="en-US" sz="2800" dirty="0"/>
              <a:t>The simulation was consistent with our calculations when there was only one protein in the system</a:t>
            </a:r>
          </a:p>
        </p:txBody>
      </p:sp>
    </p:spTree>
    <p:extLst>
      <p:ext uri="{BB962C8B-B14F-4D97-AF65-F5344CB8AC3E}">
        <p14:creationId xmlns:p14="http://schemas.microsoft.com/office/powerpoint/2010/main" val="18105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192C-4D84-E241-90D9-AB05501EF66A}"/>
              </a:ext>
            </a:extLst>
          </p:cNvPr>
          <p:cNvSpPr>
            <a:spLocks noGrp="1"/>
          </p:cNvSpPr>
          <p:nvPr>
            <p:ph idx="1"/>
          </p:nvPr>
        </p:nvSpPr>
        <p:spPr>
          <a:xfrm>
            <a:off x="8061157" y="1214067"/>
            <a:ext cx="3791536" cy="4774497"/>
          </a:xfrm>
        </p:spPr>
        <p:txBody>
          <a:bodyPr/>
          <a:lstStyle/>
          <a:p>
            <a:r>
              <a:rPr lang="en-US" dirty="0"/>
              <a:t>Once we added more than one protein to the system, our calculations were no longer consistent</a:t>
            </a:r>
          </a:p>
        </p:txBody>
      </p:sp>
      <p:pic>
        <p:nvPicPr>
          <p:cNvPr id="4" name="Picture 3" descr="A screenshot of a map&#10;&#10;Description automatically generated">
            <a:extLst>
              <a:ext uri="{FF2B5EF4-FFF2-40B4-BE49-F238E27FC236}">
                <a16:creationId xmlns:a16="http://schemas.microsoft.com/office/drawing/2014/main" id="{20A00E7B-15D7-D44E-84F6-AB24634FFE33}"/>
              </a:ext>
            </a:extLst>
          </p:cNvPr>
          <p:cNvPicPr>
            <a:picLocks noChangeAspect="1"/>
          </p:cNvPicPr>
          <p:nvPr/>
        </p:nvPicPr>
        <p:blipFill>
          <a:blip r:embed="rId2"/>
          <a:stretch>
            <a:fillRect/>
          </a:stretch>
        </p:blipFill>
        <p:spPr>
          <a:xfrm>
            <a:off x="339307" y="1193180"/>
            <a:ext cx="7390567" cy="4774497"/>
          </a:xfrm>
          <a:prstGeom prst="rect">
            <a:avLst/>
          </a:prstGeom>
        </p:spPr>
      </p:pic>
    </p:spTree>
    <p:extLst>
      <p:ext uri="{BB962C8B-B14F-4D97-AF65-F5344CB8AC3E}">
        <p14:creationId xmlns:p14="http://schemas.microsoft.com/office/powerpoint/2010/main" val="295964460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520040"/>
      </a:dk2>
      <a:lt2>
        <a:srgbClr val="DFBDE9"/>
      </a:lt2>
      <a:accent1>
        <a:srgbClr val="003B04"/>
      </a:accent1>
      <a:accent2>
        <a:srgbClr val="70001D"/>
      </a:accent2>
      <a:accent3>
        <a:srgbClr val="DBACFF"/>
      </a:accent3>
      <a:accent4>
        <a:srgbClr val="00B1EF"/>
      </a:accent4>
      <a:accent5>
        <a:srgbClr val="98FDB0"/>
      </a:accent5>
      <a:accent6>
        <a:srgbClr val="B9377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TotalTime>
  <Words>2932</Words>
  <Application>Microsoft Macintosh PowerPoint</Application>
  <PresentationFormat>Widescreen</PresentationFormat>
  <Paragraphs>526</Paragraphs>
  <Slides>62</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62</vt:i4>
      </vt:variant>
    </vt:vector>
  </HeadingPairs>
  <TitlesOfParts>
    <vt:vector size="68" baseType="lpstr">
      <vt:lpstr>Arial</vt:lpstr>
      <vt:lpstr>Calibri</vt:lpstr>
      <vt:lpstr>Calibri Light</vt:lpstr>
      <vt:lpstr>Cambria Math</vt:lpstr>
      <vt:lpstr>Wingdings</vt:lpstr>
      <vt:lpstr>Office Theme</vt:lpstr>
      <vt:lpstr>Meeting 6.3.20</vt:lpstr>
      <vt:lpstr>Motivating Question</vt:lpstr>
      <vt:lpstr>PowerPoint Presentation</vt:lpstr>
      <vt:lpstr>PowerPoint Presentation</vt:lpstr>
      <vt:lpstr>PowerPoint Presentation</vt:lpstr>
      <vt:lpstr>Review: Original Approach</vt:lpstr>
      <vt:lpstr>PowerPoint Presentation</vt:lpstr>
      <vt:lpstr>PowerPoint Presentation</vt:lpstr>
      <vt:lpstr>PowerPoint Presentation</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6/17/20 Meeting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6/23/20 Meeting (Jane, Lishi, Lena)</vt:lpstr>
      <vt:lpstr>Scenarios To Consider</vt:lpstr>
      <vt:lpstr>What to Do Next?</vt:lpstr>
      <vt:lpstr>6/24/20 Meeting (Lishi, Lena)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6.3.20</dc:title>
  <dc:creator>Lena Burdick</dc:creator>
  <cp:lastModifiedBy>Lena Burdick</cp:lastModifiedBy>
  <cp:revision>1</cp:revision>
  <dcterms:created xsi:type="dcterms:W3CDTF">2020-06-25T23:22:51Z</dcterms:created>
  <dcterms:modified xsi:type="dcterms:W3CDTF">2020-06-25T23:26:56Z</dcterms:modified>
</cp:coreProperties>
</file>